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media/image1.jpeg" ContentType="image/jpeg"/>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media/image2.jpeg" ContentType="image/jpeg"/>
  <Override PartName="/ppt/media/image3.jpeg" ContentType="image/jpeg"/>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media/media1.mov" ContentType="video/unknown"/>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media/image4.jpeg" ContentType="image/jpeg"/>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 id="336" r:id="rId88"/>
    <p:sldId id="337" r:id="rId89"/>
    <p:sldId id="338" r:id="rId90"/>
    <p:sldId id="339" r:id="rId91"/>
    <p:sldId id="340" r:id="rId92"/>
    <p:sldId id="341" r:id="rId93"/>
    <p:sldId id="342" r:id="rId94"/>
    <p:sldId id="343" r:id="rId95"/>
    <p:sldId id="344" r:id="rId96"/>
    <p:sldId id="345" r:id="rId97"/>
    <p:sldId id="346" r:id="rId98"/>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b="0" baseline="0" cap="none" i="0" spc="0" strike="noStrike" sz="5800" u="none" kumimoji="0" normalizeH="0">
        <a:ln>
          <a:noFill/>
        </a:ln>
        <a:solidFill>
          <a:srgbClr val="000000"/>
        </a:solidFill>
        <a:effectLst/>
        <a:uFillTx/>
        <a:latin typeface="Gill Sans"/>
        <a:ea typeface="Gill Sans"/>
        <a:cs typeface="Gill Sans"/>
        <a:sym typeface="Gill Sans"/>
      </a:defRPr>
    </a:lvl1pPr>
    <a:lvl2pPr marL="0" marR="0" indent="342900" algn="ctr" defTabSz="584200" rtl="0" fontAlgn="auto" latinLnBrk="0" hangingPunct="0">
      <a:lnSpc>
        <a:spcPct val="100000"/>
      </a:lnSpc>
      <a:spcBef>
        <a:spcPts val="0"/>
      </a:spcBef>
      <a:spcAft>
        <a:spcPts val="0"/>
      </a:spcAft>
      <a:buClrTx/>
      <a:buSzTx/>
      <a:buFontTx/>
      <a:buNone/>
      <a:tabLst/>
      <a:defRPr b="0" baseline="0" cap="none" i="0" spc="0" strike="noStrike" sz="5800" u="none" kumimoji="0" normalizeH="0">
        <a:ln>
          <a:noFill/>
        </a:ln>
        <a:solidFill>
          <a:srgbClr val="000000"/>
        </a:solidFill>
        <a:effectLst/>
        <a:uFillTx/>
        <a:latin typeface="Gill Sans"/>
        <a:ea typeface="Gill Sans"/>
        <a:cs typeface="Gill Sans"/>
        <a:sym typeface="Gill Sans"/>
      </a:defRPr>
    </a:lvl2pPr>
    <a:lvl3pPr marL="0" marR="0" indent="685800" algn="ctr" defTabSz="584200" rtl="0" fontAlgn="auto" latinLnBrk="0" hangingPunct="0">
      <a:lnSpc>
        <a:spcPct val="100000"/>
      </a:lnSpc>
      <a:spcBef>
        <a:spcPts val="0"/>
      </a:spcBef>
      <a:spcAft>
        <a:spcPts val="0"/>
      </a:spcAft>
      <a:buClrTx/>
      <a:buSzTx/>
      <a:buFontTx/>
      <a:buNone/>
      <a:tabLst/>
      <a:defRPr b="0" baseline="0" cap="none" i="0" spc="0" strike="noStrike" sz="5800" u="none" kumimoji="0" normalizeH="0">
        <a:ln>
          <a:noFill/>
        </a:ln>
        <a:solidFill>
          <a:srgbClr val="000000"/>
        </a:solidFill>
        <a:effectLst/>
        <a:uFillTx/>
        <a:latin typeface="Gill Sans"/>
        <a:ea typeface="Gill Sans"/>
        <a:cs typeface="Gill Sans"/>
        <a:sym typeface="Gill Sans"/>
      </a:defRPr>
    </a:lvl3pPr>
    <a:lvl4pPr marL="0" marR="0" indent="1028700" algn="ctr" defTabSz="584200" rtl="0" fontAlgn="auto" latinLnBrk="0" hangingPunct="0">
      <a:lnSpc>
        <a:spcPct val="100000"/>
      </a:lnSpc>
      <a:spcBef>
        <a:spcPts val="0"/>
      </a:spcBef>
      <a:spcAft>
        <a:spcPts val="0"/>
      </a:spcAft>
      <a:buClrTx/>
      <a:buSzTx/>
      <a:buFontTx/>
      <a:buNone/>
      <a:tabLst/>
      <a:defRPr b="0" baseline="0" cap="none" i="0" spc="0" strike="noStrike" sz="5800" u="none" kumimoji="0" normalizeH="0">
        <a:ln>
          <a:noFill/>
        </a:ln>
        <a:solidFill>
          <a:srgbClr val="000000"/>
        </a:solidFill>
        <a:effectLst/>
        <a:uFillTx/>
        <a:latin typeface="Gill Sans"/>
        <a:ea typeface="Gill Sans"/>
        <a:cs typeface="Gill Sans"/>
        <a:sym typeface="Gill Sans"/>
      </a:defRPr>
    </a:lvl4pPr>
    <a:lvl5pPr marL="0" marR="0" indent="1371600" algn="ctr" defTabSz="584200" rtl="0" fontAlgn="auto" latinLnBrk="0" hangingPunct="0">
      <a:lnSpc>
        <a:spcPct val="100000"/>
      </a:lnSpc>
      <a:spcBef>
        <a:spcPts val="0"/>
      </a:spcBef>
      <a:spcAft>
        <a:spcPts val="0"/>
      </a:spcAft>
      <a:buClrTx/>
      <a:buSzTx/>
      <a:buFontTx/>
      <a:buNone/>
      <a:tabLst/>
      <a:defRPr b="0" baseline="0" cap="none" i="0" spc="0" strike="noStrike" sz="5800" u="none" kumimoji="0" normalizeH="0">
        <a:ln>
          <a:noFill/>
        </a:ln>
        <a:solidFill>
          <a:srgbClr val="000000"/>
        </a:solidFill>
        <a:effectLst/>
        <a:uFillTx/>
        <a:latin typeface="Gill Sans"/>
        <a:ea typeface="Gill Sans"/>
        <a:cs typeface="Gill Sans"/>
        <a:sym typeface="Gill Sans"/>
      </a:defRPr>
    </a:lvl5pPr>
    <a:lvl6pPr marL="0" marR="0" indent="1714500" algn="ctr" defTabSz="584200" rtl="0" fontAlgn="auto" latinLnBrk="0" hangingPunct="0">
      <a:lnSpc>
        <a:spcPct val="100000"/>
      </a:lnSpc>
      <a:spcBef>
        <a:spcPts val="0"/>
      </a:spcBef>
      <a:spcAft>
        <a:spcPts val="0"/>
      </a:spcAft>
      <a:buClrTx/>
      <a:buSzTx/>
      <a:buFontTx/>
      <a:buNone/>
      <a:tabLst/>
      <a:defRPr b="0" baseline="0" cap="none" i="0" spc="0" strike="noStrike" sz="5800" u="none" kumimoji="0" normalizeH="0">
        <a:ln>
          <a:noFill/>
        </a:ln>
        <a:solidFill>
          <a:srgbClr val="000000"/>
        </a:solidFill>
        <a:effectLst/>
        <a:uFillTx/>
        <a:latin typeface="Gill Sans"/>
        <a:ea typeface="Gill Sans"/>
        <a:cs typeface="Gill Sans"/>
        <a:sym typeface="Gill Sans"/>
      </a:defRPr>
    </a:lvl6pPr>
    <a:lvl7pPr marL="0" marR="0" indent="2057400" algn="ctr" defTabSz="584200" rtl="0" fontAlgn="auto" latinLnBrk="0" hangingPunct="0">
      <a:lnSpc>
        <a:spcPct val="100000"/>
      </a:lnSpc>
      <a:spcBef>
        <a:spcPts val="0"/>
      </a:spcBef>
      <a:spcAft>
        <a:spcPts val="0"/>
      </a:spcAft>
      <a:buClrTx/>
      <a:buSzTx/>
      <a:buFontTx/>
      <a:buNone/>
      <a:tabLst/>
      <a:defRPr b="0" baseline="0" cap="none" i="0" spc="0" strike="noStrike" sz="5800" u="none" kumimoji="0" normalizeH="0">
        <a:ln>
          <a:noFill/>
        </a:ln>
        <a:solidFill>
          <a:srgbClr val="000000"/>
        </a:solidFill>
        <a:effectLst/>
        <a:uFillTx/>
        <a:latin typeface="Gill Sans"/>
        <a:ea typeface="Gill Sans"/>
        <a:cs typeface="Gill Sans"/>
        <a:sym typeface="Gill Sans"/>
      </a:defRPr>
    </a:lvl7pPr>
    <a:lvl8pPr marL="0" marR="0" indent="2400300" algn="ctr" defTabSz="584200" rtl="0" fontAlgn="auto" latinLnBrk="0" hangingPunct="0">
      <a:lnSpc>
        <a:spcPct val="100000"/>
      </a:lnSpc>
      <a:spcBef>
        <a:spcPts val="0"/>
      </a:spcBef>
      <a:spcAft>
        <a:spcPts val="0"/>
      </a:spcAft>
      <a:buClrTx/>
      <a:buSzTx/>
      <a:buFontTx/>
      <a:buNone/>
      <a:tabLst/>
      <a:defRPr b="0" baseline="0" cap="none" i="0" spc="0" strike="noStrike" sz="5800" u="none" kumimoji="0" normalizeH="0">
        <a:ln>
          <a:noFill/>
        </a:ln>
        <a:solidFill>
          <a:srgbClr val="000000"/>
        </a:solidFill>
        <a:effectLst/>
        <a:uFillTx/>
        <a:latin typeface="Gill Sans"/>
        <a:ea typeface="Gill Sans"/>
        <a:cs typeface="Gill Sans"/>
        <a:sym typeface="Gill Sans"/>
      </a:defRPr>
    </a:lvl8pPr>
    <a:lvl9pPr marL="0" marR="0" indent="2743200" algn="ctr" defTabSz="584200" rtl="0" fontAlgn="auto" latinLnBrk="0" hangingPunct="0">
      <a:lnSpc>
        <a:spcPct val="100000"/>
      </a:lnSpc>
      <a:spcBef>
        <a:spcPts val="0"/>
      </a:spcBef>
      <a:spcAft>
        <a:spcPts val="0"/>
      </a:spcAft>
      <a:buClrTx/>
      <a:buSzTx/>
      <a:buFontTx/>
      <a:buNone/>
      <a:tabLst/>
      <a:defRPr b="0" baseline="0" cap="none" i="0" spc="0" strike="noStrike" sz="5800" u="none" kumimoji="0" normalizeH="0">
        <a:ln>
          <a:noFill/>
        </a:ln>
        <a:solidFill>
          <a:srgbClr val="000000"/>
        </a:solidFill>
        <a:effectLst/>
        <a:uFillTx/>
        <a:latin typeface="Gill Sans"/>
        <a:ea typeface="Gill Sans"/>
        <a:cs typeface="Gill Sans"/>
        <a:sym typeface="Gill San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8F44A2F1-9E1F-4B54-A3A2-5F16C0AD49E2}" styleName="">
    <a:tblBg/>
    <a:wholeTbl>
      <a:tcTxStyle b="off" i="off">
        <a:font>
          <a:latin typeface="Gill Sans"/>
          <a:ea typeface="Gill Sans"/>
          <a:cs typeface="Gill Sans"/>
        </a:font>
        <a:srgbClr val="000000"/>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wholeTbl>
    <a:band2H>
      <a:tcTxStyle b="def" i="def"/>
      <a:tcStyle>
        <a:tcBdr/>
        <a:fill>
          <a:solidFill>
            <a:srgbClr val="C5C7C9">
              <a:alpha val="30000"/>
            </a:srgbClr>
          </a:solidFill>
        </a:fill>
      </a:tcStyle>
    </a:band2H>
    <a:firstCol>
      <a:tcTxStyle b="off" i="off">
        <a:font>
          <a:latin typeface="Gill Sans"/>
          <a:ea typeface="Gill Sans"/>
          <a:cs typeface="Gill Sans"/>
        </a:font>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firstCol>
    <a:lastRow>
      <a:tcTxStyle b="off" i="off">
        <a:font>
          <a:latin typeface="Gill Sans"/>
          <a:ea typeface="Gill Sans"/>
          <a:cs typeface="Gill Sans"/>
        </a:font>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lastRow>
    <a:firstRow>
      <a:tcTxStyle b="off" i="off">
        <a:font>
          <a:latin typeface="Gill Sans"/>
          <a:ea typeface="Gill Sans"/>
          <a:cs typeface="Gill Sans"/>
        </a:font>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firstRow>
  </a:tblStyle>
  <a:tblStyle styleId="{D51ADE6A-740E-44AE-83CC-AE7238B6C88D}" styleName="">
    <a:tblBg/>
    <a:wholeTbl>
      <a:tcTxStyle b="off" i="off">
        <a:fontRef idx="minor">
          <a:srgbClr val="000000"/>
        </a:fontRef>
        <a:srgbClr val="000000"/>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wholeTbl>
    <a:band2H>
      <a:tcTxStyle b="def" i="def"/>
      <a:tcStyle>
        <a:tcBdr/>
        <a:fill>
          <a:solidFill>
            <a:srgbClr val="EFF1F3"/>
          </a:solidFill>
        </a:fill>
      </a:tcStyle>
    </a:band2H>
    <a:firstCol>
      <a:tcTxStyle b="off" i="off">
        <a:font>
          <a:latin typeface="Gill Sans"/>
          <a:ea typeface="Gill Sans"/>
          <a:cs typeface="Gill Sans"/>
        </a:font>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solidFill>
            <a:srgbClr val="929292">
              <a:alpha val="50000"/>
            </a:srgbClr>
          </a:solidFill>
        </a:fill>
      </a:tcStyle>
    </a:firstCol>
    <a:lastRow>
      <a:tcTxStyle b="off" i="off">
        <a:font>
          <a:latin typeface="Gill Sans"/>
          <a:ea typeface="Gill Sans"/>
          <a:cs typeface="Gill Sans"/>
        </a:font>
        <a:srgbClr val="FFFFFF"/>
      </a:tcTxStyle>
      <a:tcStyle>
        <a:tcBdr>
          <a:left>
            <a:ln w="25400" cap="flat">
              <a:solidFill>
                <a:srgbClr val="FFFFFF"/>
              </a:solidFill>
              <a:prstDash val="solid"/>
              <a:miter lim="400000"/>
            </a:ln>
          </a:left>
          <a:right>
            <a:ln w="25400" cap="flat">
              <a:solidFill>
                <a:srgbClr val="FFFFFF"/>
              </a:solidFill>
              <a:prstDash val="solid"/>
              <a:miter lim="400000"/>
            </a:ln>
          </a:right>
          <a:top>
            <a:ln w="25400" cap="flat">
              <a:solidFill>
                <a:srgbClr val="FFFFFF"/>
              </a:solidFill>
              <a:prstDash val="solid"/>
              <a:miter lim="400000"/>
            </a:ln>
          </a:top>
          <a:bottom>
            <a:ln w="25400" cap="flat">
              <a:solidFill>
                <a:srgbClr val="FFFFFF"/>
              </a:solidFill>
              <a:prstDash val="solid"/>
              <a:miter lim="400000"/>
            </a:ln>
          </a:bottom>
          <a:insideH>
            <a:ln w="25400" cap="flat">
              <a:solidFill>
                <a:srgbClr val="FFFFFF"/>
              </a:solidFill>
              <a:prstDash val="solid"/>
              <a:miter lim="400000"/>
            </a:ln>
          </a:insideH>
          <a:insideV>
            <a:ln w="25400" cap="flat">
              <a:solidFill>
                <a:srgbClr val="FFFFFF"/>
              </a:solidFill>
              <a:prstDash val="solid"/>
              <a:miter lim="400000"/>
            </a:ln>
          </a:insideV>
        </a:tcBdr>
        <a:fill>
          <a:solidFill>
            <a:srgbClr val="929292">
              <a:alpha val="50000"/>
            </a:srgbClr>
          </a:solidFill>
        </a:fill>
      </a:tcStyle>
    </a:lastRow>
    <a:firstRow>
      <a:tcTxStyle b="off" i="off">
        <a:fontRef idx="minor">
          <a:srgbClr val="000000"/>
        </a:fontRef>
        <a:srgbClr val="000000"/>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solidFill>
            <a:srgbClr val="929292">
              <a:alpha val="50000"/>
            </a:srgbClr>
          </a:solidFill>
        </a:fill>
      </a:tcStyle>
    </a:firstRow>
  </a:tblStyle>
  <a:tblStyle styleId="{EEE7283C-3CF3-47DC-8721-378D4A62B228}" styleName="">
    <a:tblBg/>
    <a:wholeTbl>
      <a:tcTxStyle b="def" i="def">
        <a:font>
          <a:latin typeface="Helvetica Light"/>
          <a:ea typeface="Helvetica Light"/>
          <a:cs typeface="Helvetica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b="def" i="def"/>
      <a:tcStyle>
        <a:tcBdr/>
        <a:fill>
          <a:solidFill>
            <a:srgbClr val="C3C2C2"/>
          </a:solidFill>
        </a:fill>
      </a:tcStyle>
    </a:band2H>
    <a:firstCol>
      <a:tcTxStyle b="on" i="de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de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de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def" i="def">
        <a:font>
          <a:latin typeface="Helvetica Light"/>
          <a:ea typeface="Helvetica Light"/>
          <a:cs typeface="Helvetica Light"/>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b="def" i="def"/>
      <a:tcStyle>
        <a:tcBdr/>
        <a:fill>
          <a:solidFill>
            <a:srgbClr val="DCE5E6"/>
          </a:solidFill>
        </a:fill>
      </a:tcStyle>
    </a:band2H>
    <a:firstCol>
      <a:tcTxStyle b="on" i="de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de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de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def" i="def">
        <a:font>
          <a:latin typeface="Helvetica Light"/>
          <a:ea typeface="Helvetica Light"/>
          <a:cs typeface="Helvetica Light"/>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b="def" i="def"/>
      <a:tcStyle>
        <a:tcBdr/>
        <a:fill>
          <a:solidFill>
            <a:srgbClr val="DEDEDF"/>
          </a:solidFill>
        </a:fill>
      </a:tcStyle>
    </a:band2H>
    <a:firstCol>
      <a:tcTxStyle b="on" i="de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de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de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def" i="def">
        <a:font>
          <a:latin typeface="Helvetica Light"/>
          <a:ea typeface="Helvetica Light"/>
          <a:cs typeface="Helvetica Light"/>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b="def" i="def"/>
      <a:tcStyle>
        <a:tcBdr/>
        <a:fill>
          <a:solidFill>
            <a:srgbClr val="EDEEEE"/>
          </a:solidFill>
        </a:fill>
      </a:tcStyle>
    </a:band2H>
    <a:firstCol>
      <a:tcTxStyle b="on" i="def">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de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de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4C3C2611-4C71-4FC5-86AE-919BDF0F9419}" styleName="">
    <a:tblBg/>
    <a:wholeTbl>
      <a:tcTxStyle b="def" i="def">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b="def" i="def"/>
      <a:tcStyle>
        <a:tcBdr/>
        <a:fill>
          <a:solidFill>
            <a:srgbClr val="E3E5E8"/>
          </a:solidFill>
        </a:fill>
      </a:tcStyle>
    </a:band2H>
    <a:firstCol>
      <a:tcTxStyle b="on" i="de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def" i="def">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de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b="def" i="def">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b="def" i="def"/>
      <a:tcStyle>
        <a:tcBdr/>
        <a:fill>
          <a:solidFill>
            <a:srgbClr val="E1E0DA"/>
          </a:solidFill>
        </a:fill>
      </a:tcStyle>
    </a:band2H>
    <a:firstCol>
      <a:tcTxStyle b="on" i="de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def" i="def">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de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60" Type="http://schemas.openxmlformats.org/officeDocument/2006/relationships/slide" Target="slides/slide53.xml"/><Relationship Id="rId61" Type="http://schemas.openxmlformats.org/officeDocument/2006/relationships/slide" Target="slides/slide54.xml"/><Relationship Id="rId62" Type="http://schemas.openxmlformats.org/officeDocument/2006/relationships/slide" Target="slides/slide55.xml"/><Relationship Id="rId63" Type="http://schemas.openxmlformats.org/officeDocument/2006/relationships/slide" Target="slides/slide56.xml"/><Relationship Id="rId64" Type="http://schemas.openxmlformats.org/officeDocument/2006/relationships/slide" Target="slides/slide57.xml"/><Relationship Id="rId65" Type="http://schemas.openxmlformats.org/officeDocument/2006/relationships/slide" Target="slides/slide58.xml"/><Relationship Id="rId66" Type="http://schemas.openxmlformats.org/officeDocument/2006/relationships/slide" Target="slides/slide59.xml"/><Relationship Id="rId67" Type="http://schemas.openxmlformats.org/officeDocument/2006/relationships/slide" Target="slides/slide60.xml"/><Relationship Id="rId68" Type="http://schemas.openxmlformats.org/officeDocument/2006/relationships/slide" Target="slides/slide61.xml"/><Relationship Id="rId69" Type="http://schemas.openxmlformats.org/officeDocument/2006/relationships/slide" Target="slides/slide62.xml"/><Relationship Id="rId70" Type="http://schemas.openxmlformats.org/officeDocument/2006/relationships/slide" Target="slides/slide63.xml"/><Relationship Id="rId71" Type="http://schemas.openxmlformats.org/officeDocument/2006/relationships/slide" Target="slides/slide64.xml"/><Relationship Id="rId72" Type="http://schemas.openxmlformats.org/officeDocument/2006/relationships/slide" Target="slides/slide65.xml"/><Relationship Id="rId73" Type="http://schemas.openxmlformats.org/officeDocument/2006/relationships/slide" Target="slides/slide66.xml"/><Relationship Id="rId74" Type="http://schemas.openxmlformats.org/officeDocument/2006/relationships/slide" Target="slides/slide67.xml"/><Relationship Id="rId75" Type="http://schemas.openxmlformats.org/officeDocument/2006/relationships/slide" Target="slides/slide68.xml"/><Relationship Id="rId76" Type="http://schemas.openxmlformats.org/officeDocument/2006/relationships/slide" Target="slides/slide69.xml"/><Relationship Id="rId77" Type="http://schemas.openxmlformats.org/officeDocument/2006/relationships/slide" Target="slides/slide70.xml"/><Relationship Id="rId78" Type="http://schemas.openxmlformats.org/officeDocument/2006/relationships/slide" Target="slides/slide71.xml"/><Relationship Id="rId79" Type="http://schemas.openxmlformats.org/officeDocument/2006/relationships/slide" Target="slides/slide72.xml"/><Relationship Id="rId80" Type="http://schemas.openxmlformats.org/officeDocument/2006/relationships/slide" Target="slides/slide73.xml"/><Relationship Id="rId81" Type="http://schemas.openxmlformats.org/officeDocument/2006/relationships/slide" Target="slides/slide74.xml"/><Relationship Id="rId82" Type="http://schemas.openxmlformats.org/officeDocument/2006/relationships/slide" Target="slides/slide75.xml"/><Relationship Id="rId83" Type="http://schemas.openxmlformats.org/officeDocument/2006/relationships/slide" Target="slides/slide76.xml"/><Relationship Id="rId84" Type="http://schemas.openxmlformats.org/officeDocument/2006/relationships/slide" Target="slides/slide77.xml"/><Relationship Id="rId85" Type="http://schemas.openxmlformats.org/officeDocument/2006/relationships/slide" Target="slides/slide78.xml"/><Relationship Id="rId86" Type="http://schemas.openxmlformats.org/officeDocument/2006/relationships/slide" Target="slides/slide79.xml"/><Relationship Id="rId87" Type="http://schemas.openxmlformats.org/officeDocument/2006/relationships/slide" Target="slides/slide80.xml"/><Relationship Id="rId88" Type="http://schemas.openxmlformats.org/officeDocument/2006/relationships/slide" Target="slides/slide81.xml"/><Relationship Id="rId89" Type="http://schemas.openxmlformats.org/officeDocument/2006/relationships/slide" Target="slides/slide82.xml"/><Relationship Id="rId90" Type="http://schemas.openxmlformats.org/officeDocument/2006/relationships/slide" Target="slides/slide83.xml"/><Relationship Id="rId91" Type="http://schemas.openxmlformats.org/officeDocument/2006/relationships/slide" Target="slides/slide84.xml"/><Relationship Id="rId92" Type="http://schemas.openxmlformats.org/officeDocument/2006/relationships/slide" Target="slides/slide85.xml"/><Relationship Id="rId93" Type="http://schemas.openxmlformats.org/officeDocument/2006/relationships/slide" Target="slides/slide86.xml"/><Relationship Id="rId94" Type="http://schemas.openxmlformats.org/officeDocument/2006/relationships/slide" Target="slides/slide87.xml"/><Relationship Id="rId95" Type="http://schemas.openxmlformats.org/officeDocument/2006/relationships/slide" Target="slides/slide88.xml"/><Relationship Id="rId96" Type="http://schemas.openxmlformats.org/officeDocument/2006/relationships/slide" Target="slides/slide89.xml"/><Relationship Id="rId97" Type="http://schemas.openxmlformats.org/officeDocument/2006/relationships/slide" Target="slides/slide90.xml"/><Relationship Id="rId98" Type="http://schemas.openxmlformats.org/officeDocument/2006/relationships/slide" Target="slides/slide91.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84" name="Shape 184"/>
          <p:cNvSpPr/>
          <p:nvPr>
            <p:ph type="sldImg"/>
          </p:nvPr>
        </p:nvSpPr>
        <p:spPr>
          <a:xfrm>
            <a:off x="1143000" y="685800"/>
            <a:ext cx="4572000" cy="3429000"/>
          </a:xfrm>
          <a:prstGeom prst="rect">
            <a:avLst/>
          </a:prstGeom>
        </p:spPr>
        <p:txBody>
          <a:bodyPr/>
          <a:lstStyle/>
          <a:p>
            <a:pPr/>
          </a:p>
        </p:txBody>
      </p:sp>
      <p:sp>
        <p:nvSpPr>
          <p:cNvPr id="185" name="Shape 185"/>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defRPr sz="2000">
        <a:latin typeface="Avenir Roman"/>
        <a:ea typeface="Avenir Roman"/>
        <a:cs typeface="Avenir Roman"/>
        <a:sym typeface="Avenir Roman"/>
      </a:defRPr>
    </a:lvl1pPr>
    <a:lvl2pPr indent="228600" defTabSz="457200" latinLnBrk="0">
      <a:defRPr sz="2000">
        <a:latin typeface="Avenir Roman"/>
        <a:ea typeface="Avenir Roman"/>
        <a:cs typeface="Avenir Roman"/>
        <a:sym typeface="Avenir Roman"/>
      </a:defRPr>
    </a:lvl2pPr>
    <a:lvl3pPr indent="457200" defTabSz="457200" latinLnBrk="0">
      <a:defRPr sz="2000">
        <a:latin typeface="Avenir Roman"/>
        <a:ea typeface="Avenir Roman"/>
        <a:cs typeface="Avenir Roman"/>
        <a:sym typeface="Avenir Roman"/>
      </a:defRPr>
    </a:lvl3pPr>
    <a:lvl4pPr indent="685800" defTabSz="457200" latinLnBrk="0">
      <a:defRPr sz="2000">
        <a:latin typeface="Avenir Roman"/>
        <a:ea typeface="Avenir Roman"/>
        <a:cs typeface="Avenir Roman"/>
        <a:sym typeface="Avenir Roman"/>
      </a:defRPr>
    </a:lvl4pPr>
    <a:lvl5pPr indent="914400" defTabSz="457200" latinLnBrk="0">
      <a:defRPr sz="2000">
        <a:latin typeface="Avenir Roman"/>
        <a:ea typeface="Avenir Roman"/>
        <a:cs typeface="Avenir Roman"/>
        <a:sym typeface="Avenir Roman"/>
      </a:defRPr>
    </a:lvl5pPr>
    <a:lvl6pPr indent="1143000" defTabSz="457200" latinLnBrk="0">
      <a:defRPr sz="2000">
        <a:latin typeface="Avenir Roman"/>
        <a:ea typeface="Avenir Roman"/>
        <a:cs typeface="Avenir Roman"/>
        <a:sym typeface="Avenir Roman"/>
      </a:defRPr>
    </a:lvl6pPr>
    <a:lvl7pPr indent="1371600" defTabSz="457200" latinLnBrk="0">
      <a:defRPr sz="2000">
        <a:latin typeface="Avenir Roman"/>
        <a:ea typeface="Avenir Roman"/>
        <a:cs typeface="Avenir Roman"/>
        <a:sym typeface="Avenir Roman"/>
      </a:defRPr>
    </a:lvl7pPr>
    <a:lvl8pPr indent="1600200" defTabSz="457200" latinLnBrk="0">
      <a:defRPr sz="2000">
        <a:latin typeface="Avenir Roman"/>
        <a:ea typeface="Avenir Roman"/>
        <a:cs typeface="Avenir Roman"/>
        <a:sym typeface="Avenir Roman"/>
      </a:defRPr>
    </a:lvl8pPr>
    <a:lvl9pPr indent="1828800" defTabSz="457200" latinLnBrk="0">
      <a:defRPr sz="2000">
        <a:latin typeface="Avenir Roman"/>
        <a:ea typeface="Avenir Roman"/>
        <a:cs typeface="Avenir Roman"/>
        <a:sym typeface="Avenir Roman"/>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10.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Relationships>

</file>

<file path=ppt/notesSlides/_rels/notesSlide11.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Relationships>

</file>

<file path=ppt/notesSlides/_rels/notesSlide12.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Relationships>

</file>

<file path=ppt/notesSlides/_rels/notesSlide13.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Relationships>

</file>

<file path=ppt/notesSlides/_rels/notesSlide14.xml.rels><?xml version="1.0" encoding="UTF-8"?>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Relationships>

</file>

<file path=ppt/notesSlides/_rels/notesSlide15.xml.rels><?xml version="1.0" encoding="UTF-8"?>
<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Relationships>

</file>

<file path=ppt/notesSlides/_rels/notesSlide16.xml.rels><?xml version="1.0" encoding="UTF-8"?>
<Relationships xmlns="http://schemas.openxmlformats.org/package/2006/relationships"><Relationship Id="rId1" Type="http://schemas.openxmlformats.org/officeDocument/2006/relationships/slide" Target="../slides/slide30.xml"/><Relationship Id="rId2" Type="http://schemas.openxmlformats.org/officeDocument/2006/relationships/notesMaster" Target="../notesMasters/notesMaster1.xml"/></Relationships>

</file>

<file path=ppt/notesSlides/_rels/notesSlide17.xml.rels><?xml version="1.0" encoding="UTF-8"?>
<Relationships xmlns="http://schemas.openxmlformats.org/package/2006/relationships"><Relationship Id="rId1" Type="http://schemas.openxmlformats.org/officeDocument/2006/relationships/slide" Target="../slides/slide32.xml"/><Relationship Id="rId2" Type="http://schemas.openxmlformats.org/officeDocument/2006/relationships/notesMaster" Target="../notesMasters/notesMaster1.xml"/></Relationships>

</file>

<file path=ppt/notesSlides/_rels/notesSlide18.xml.rels><?xml version="1.0" encoding="UTF-8"?>
<Relationships xmlns="http://schemas.openxmlformats.org/package/2006/relationships"><Relationship Id="rId1" Type="http://schemas.openxmlformats.org/officeDocument/2006/relationships/slide" Target="../slides/slide34.xml"/><Relationship Id="rId2" Type="http://schemas.openxmlformats.org/officeDocument/2006/relationships/notesMaster" Target="../notesMasters/notesMaster1.xml"/></Relationships>

</file>

<file path=ppt/notesSlides/_rels/notesSlide19.xml.rels><?xml version="1.0" encoding="UTF-8"?>
<Relationships xmlns="http://schemas.openxmlformats.org/package/2006/relationships"><Relationship Id="rId1" Type="http://schemas.openxmlformats.org/officeDocument/2006/relationships/slide" Target="../slides/slide37.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20.xml.rels><?xml version="1.0" encoding="UTF-8"?>
<Relationships xmlns="http://schemas.openxmlformats.org/package/2006/relationships"><Relationship Id="rId1" Type="http://schemas.openxmlformats.org/officeDocument/2006/relationships/slide" Target="../slides/slide39.xml"/><Relationship Id="rId2" Type="http://schemas.openxmlformats.org/officeDocument/2006/relationships/notesMaster" Target="../notesMasters/notesMaster1.xml"/></Relationships>

</file>

<file path=ppt/notesSlides/_rels/notesSlide21.xml.rels><?xml version="1.0" encoding="UTF-8"?>
<Relationships xmlns="http://schemas.openxmlformats.org/package/2006/relationships"><Relationship Id="rId1" Type="http://schemas.openxmlformats.org/officeDocument/2006/relationships/slide" Target="../slides/slide40.xml"/><Relationship Id="rId2" Type="http://schemas.openxmlformats.org/officeDocument/2006/relationships/notesMaster" Target="../notesMasters/notesMaster1.xml"/></Relationships>

</file>

<file path=ppt/notesSlides/_rels/notesSlide22.xml.rels><?xml version="1.0" encoding="UTF-8"?>
<Relationships xmlns="http://schemas.openxmlformats.org/package/2006/relationships"><Relationship Id="rId1" Type="http://schemas.openxmlformats.org/officeDocument/2006/relationships/slide" Target="../slides/slide41.xml"/><Relationship Id="rId2" Type="http://schemas.openxmlformats.org/officeDocument/2006/relationships/notesMaster" Target="../notesMasters/notesMaster1.xml"/></Relationships>

</file>

<file path=ppt/notesSlides/_rels/notesSlide23.xml.rels><?xml version="1.0" encoding="UTF-8"?>
<Relationships xmlns="http://schemas.openxmlformats.org/package/2006/relationships"><Relationship Id="rId1" Type="http://schemas.openxmlformats.org/officeDocument/2006/relationships/slide" Target="../slides/slide45.xml"/><Relationship Id="rId2" Type="http://schemas.openxmlformats.org/officeDocument/2006/relationships/notesMaster" Target="../notesMasters/notesMaster1.xml"/></Relationships>

</file>

<file path=ppt/notesSlides/_rels/notesSlide24.xml.rels><?xml version="1.0" encoding="UTF-8"?>
<Relationships xmlns="http://schemas.openxmlformats.org/package/2006/relationships"><Relationship Id="rId1" Type="http://schemas.openxmlformats.org/officeDocument/2006/relationships/slide" Target="../slides/slide46.xml"/><Relationship Id="rId2" Type="http://schemas.openxmlformats.org/officeDocument/2006/relationships/notesMaster" Target="../notesMasters/notesMaster1.xml"/></Relationships>

</file>

<file path=ppt/notesSlides/_rels/notesSlide25.xml.rels><?xml version="1.0" encoding="UTF-8"?>
<Relationships xmlns="http://schemas.openxmlformats.org/package/2006/relationships"><Relationship Id="rId1" Type="http://schemas.openxmlformats.org/officeDocument/2006/relationships/slide" Target="../slides/slide47.xml"/><Relationship Id="rId2" Type="http://schemas.openxmlformats.org/officeDocument/2006/relationships/notesMaster" Target="../notesMasters/notesMaster1.xml"/></Relationships>

</file>

<file path=ppt/notesSlides/_rels/notesSlide26.xml.rels><?xml version="1.0" encoding="UTF-8"?>
<Relationships xmlns="http://schemas.openxmlformats.org/package/2006/relationships"><Relationship Id="rId1" Type="http://schemas.openxmlformats.org/officeDocument/2006/relationships/slide" Target="../slides/slide48.xml"/><Relationship Id="rId2" Type="http://schemas.openxmlformats.org/officeDocument/2006/relationships/notesMaster" Target="../notesMasters/notesMaster1.xml"/></Relationships>

</file>

<file path=ppt/notesSlides/_rels/notesSlide27.xml.rels><?xml version="1.0" encoding="UTF-8"?>
<Relationships xmlns="http://schemas.openxmlformats.org/package/2006/relationships"><Relationship Id="rId1" Type="http://schemas.openxmlformats.org/officeDocument/2006/relationships/slide" Target="../slides/slide49.xml"/><Relationship Id="rId2" Type="http://schemas.openxmlformats.org/officeDocument/2006/relationships/notesMaster" Target="../notesMasters/notesMaster1.xml"/></Relationships>

</file>

<file path=ppt/notesSlides/_rels/notesSlide28.xml.rels><?xml version="1.0" encoding="UTF-8"?>
<Relationships xmlns="http://schemas.openxmlformats.org/package/2006/relationships"><Relationship Id="rId1" Type="http://schemas.openxmlformats.org/officeDocument/2006/relationships/slide" Target="../slides/slide50.xml"/><Relationship Id="rId2" Type="http://schemas.openxmlformats.org/officeDocument/2006/relationships/notesMaster" Target="../notesMasters/notesMaster1.xml"/></Relationships>

</file>

<file path=ppt/notesSlides/_rels/notesSlide29.xml.rels><?xml version="1.0" encoding="UTF-8"?>
<Relationships xmlns="http://schemas.openxmlformats.org/package/2006/relationships"><Relationship Id="rId1" Type="http://schemas.openxmlformats.org/officeDocument/2006/relationships/slide" Target="../slides/slide53.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30.xml.rels><?xml version="1.0" encoding="UTF-8"?>
<Relationships xmlns="http://schemas.openxmlformats.org/package/2006/relationships"><Relationship Id="rId1" Type="http://schemas.openxmlformats.org/officeDocument/2006/relationships/slide" Target="../slides/slide55.xml"/><Relationship Id="rId2" Type="http://schemas.openxmlformats.org/officeDocument/2006/relationships/notesMaster" Target="../notesMasters/notesMaster1.xml"/></Relationships>

</file>

<file path=ppt/notesSlides/_rels/notesSlide31.xml.rels><?xml version="1.0" encoding="UTF-8"?>
<Relationships xmlns="http://schemas.openxmlformats.org/package/2006/relationships"><Relationship Id="rId1" Type="http://schemas.openxmlformats.org/officeDocument/2006/relationships/slide" Target="../slides/slide56.xml"/><Relationship Id="rId2" Type="http://schemas.openxmlformats.org/officeDocument/2006/relationships/notesMaster" Target="../notesMasters/notesMaster1.xml"/></Relationships>

</file>

<file path=ppt/notesSlides/_rels/notesSlide32.xml.rels><?xml version="1.0" encoding="UTF-8"?>
<Relationships xmlns="http://schemas.openxmlformats.org/package/2006/relationships"><Relationship Id="rId1" Type="http://schemas.openxmlformats.org/officeDocument/2006/relationships/slide" Target="../slides/slide57.xml"/><Relationship Id="rId2" Type="http://schemas.openxmlformats.org/officeDocument/2006/relationships/notesMaster" Target="../notesMasters/notesMaster1.xml"/></Relationships>

</file>

<file path=ppt/notesSlides/_rels/notesSlide33.xml.rels><?xml version="1.0" encoding="UTF-8"?>
<Relationships xmlns="http://schemas.openxmlformats.org/package/2006/relationships"><Relationship Id="rId1" Type="http://schemas.openxmlformats.org/officeDocument/2006/relationships/slide" Target="../slides/slide58.xml"/><Relationship Id="rId2" Type="http://schemas.openxmlformats.org/officeDocument/2006/relationships/notesMaster" Target="../notesMasters/notesMaster1.xml"/></Relationships>

</file>

<file path=ppt/notesSlides/_rels/notesSlide34.xml.rels><?xml version="1.0" encoding="UTF-8"?>
<Relationships xmlns="http://schemas.openxmlformats.org/package/2006/relationships"><Relationship Id="rId1" Type="http://schemas.openxmlformats.org/officeDocument/2006/relationships/slide" Target="../slides/slide59.xml"/><Relationship Id="rId2" Type="http://schemas.openxmlformats.org/officeDocument/2006/relationships/notesMaster" Target="../notesMasters/notesMaster1.xml"/></Relationships>

</file>

<file path=ppt/notesSlides/_rels/notesSlide35.xml.rels><?xml version="1.0" encoding="UTF-8"?>
<Relationships xmlns="http://schemas.openxmlformats.org/package/2006/relationships"><Relationship Id="rId1" Type="http://schemas.openxmlformats.org/officeDocument/2006/relationships/slide" Target="../slides/slide60.xml"/><Relationship Id="rId2" Type="http://schemas.openxmlformats.org/officeDocument/2006/relationships/notesMaster" Target="../notesMasters/notesMaster1.xml"/></Relationships>

</file>

<file path=ppt/notesSlides/_rels/notesSlide36.xml.rels><?xml version="1.0" encoding="UTF-8"?>
<Relationships xmlns="http://schemas.openxmlformats.org/package/2006/relationships"><Relationship Id="rId1" Type="http://schemas.openxmlformats.org/officeDocument/2006/relationships/slide" Target="../slides/slide61.xml"/><Relationship Id="rId2" Type="http://schemas.openxmlformats.org/officeDocument/2006/relationships/notesMaster" Target="../notesMasters/notesMaster1.xml"/></Relationships>

</file>

<file path=ppt/notesSlides/_rels/notesSlide37.xml.rels><?xml version="1.0" encoding="UTF-8"?>
<Relationships xmlns="http://schemas.openxmlformats.org/package/2006/relationships"><Relationship Id="rId1" Type="http://schemas.openxmlformats.org/officeDocument/2006/relationships/slide" Target="../slides/slide62.xml"/><Relationship Id="rId2" Type="http://schemas.openxmlformats.org/officeDocument/2006/relationships/notesMaster" Target="../notesMasters/notesMaster1.xml"/></Relationships>

</file>

<file path=ppt/notesSlides/_rels/notesSlide38.xml.rels><?xml version="1.0" encoding="UTF-8"?>
<Relationships xmlns="http://schemas.openxmlformats.org/package/2006/relationships"><Relationship Id="rId1" Type="http://schemas.openxmlformats.org/officeDocument/2006/relationships/slide" Target="../slides/slide63.xml"/><Relationship Id="rId2" Type="http://schemas.openxmlformats.org/officeDocument/2006/relationships/notesMaster" Target="../notesMasters/notesMaster1.xml"/></Relationships>

</file>

<file path=ppt/notesSlides/_rels/notesSlide39.xml.rels><?xml version="1.0" encoding="UTF-8"?>
<Relationships xmlns="http://schemas.openxmlformats.org/package/2006/relationships"><Relationship Id="rId1" Type="http://schemas.openxmlformats.org/officeDocument/2006/relationships/slide" Target="../slides/slide64.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40.xml.rels><?xml version="1.0" encoding="UTF-8"?>
<Relationships xmlns="http://schemas.openxmlformats.org/package/2006/relationships"><Relationship Id="rId1" Type="http://schemas.openxmlformats.org/officeDocument/2006/relationships/slide" Target="../slides/slide66.xml"/><Relationship Id="rId2" Type="http://schemas.openxmlformats.org/officeDocument/2006/relationships/notesMaster" Target="../notesMasters/notesMaster1.xml"/></Relationships>

</file>

<file path=ppt/notesSlides/_rels/notesSlide41.xml.rels><?xml version="1.0" encoding="UTF-8"?>
<Relationships xmlns="http://schemas.openxmlformats.org/package/2006/relationships"><Relationship Id="rId1" Type="http://schemas.openxmlformats.org/officeDocument/2006/relationships/slide" Target="../slides/slide67.xml"/><Relationship Id="rId2" Type="http://schemas.openxmlformats.org/officeDocument/2006/relationships/notesMaster" Target="../notesMasters/notesMaster1.xml"/></Relationships>

</file>

<file path=ppt/notesSlides/_rels/notesSlide42.xml.rels><?xml version="1.0" encoding="UTF-8"?>
<Relationships xmlns="http://schemas.openxmlformats.org/package/2006/relationships"><Relationship Id="rId1" Type="http://schemas.openxmlformats.org/officeDocument/2006/relationships/slide" Target="../slides/slide68.xml"/><Relationship Id="rId2" Type="http://schemas.openxmlformats.org/officeDocument/2006/relationships/notesMaster" Target="../notesMasters/notesMaster1.xml"/></Relationships>

</file>

<file path=ppt/notesSlides/_rels/notesSlide43.xml.rels><?xml version="1.0" encoding="UTF-8"?>
<Relationships xmlns="http://schemas.openxmlformats.org/package/2006/relationships"><Relationship Id="rId1" Type="http://schemas.openxmlformats.org/officeDocument/2006/relationships/slide" Target="../slides/slide69.xml"/><Relationship Id="rId2" Type="http://schemas.openxmlformats.org/officeDocument/2006/relationships/notesMaster" Target="../notesMasters/notesMaster1.xml"/></Relationships>

</file>

<file path=ppt/notesSlides/_rels/notesSlide44.xml.rels><?xml version="1.0" encoding="UTF-8"?>
<Relationships xmlns="http://schemas.openxmlformats.org/package/2006/relationships"><Relationship Id="rId1" Type="http://schemas.openxmlformats.org/officeDocument/2006/relationships/slide" Target="../slides/slide70.xml"/><Relationship Id="rId2" Type="http://schemas.openxmlformats.org/officeDocument/2006/relationships/notesMaster" Target="../notesMasters/notesMaster1.xml"/></Relationships>

</file>

<file path=ppt/notesSlides/_rels/notesSlide45.xml.rels><?xml version="1.0" encoding="UTF-8"?>
<Relationships xmlns="http://schemas.openxmlformats.org/package/2006/relationships"><Relationship Id="rId1" Type="http://schemas.openxmlformats.org/officeDocument/2006/relationships/slide" Target="../slides/slide71.xml"/><Relationship Id="rId2" Type="http://schemas.openxmlformats.org/officeDocument/2006/relationships/notesMaster" Target="../notesMasters/notesMaster1.xml"/></Relationships>

</file>

<file path=ppt/notesSlides/_rels/notesSlide46.xml.rels><?xml version="1.0" encoding="UTF-8"?>
<Relationships xmlns="http://schemas.openxmlformats.org/package/2006/relationships"><Relationship Id="rId1" Type="http://schemas.openxmlformats.org/officeDocument/2006/relationships/slide" Target="../slides/slide72.xml"/><Relationship Id="rId2" Type="http://schemas.openxmlformats.org/officeDocument/2006/relationships/notesMaster" Target="../notesMasters/notesMaster1.xml"/></Relationships>

</file>

<file path=ppt/notesSlides/_rels/notesSlide47.xml.rels><?xml version="1.0" encoding="UTF-8"?>
<Relationships xmlns="http://schemas.openxmlformats.org/package/2006/relationships"><Relationship Id="rId1" Type="http://schemas.openxmlformats.org/officeDocument/2006/relationships/slide" Target="../slides/slide73.xml"/><Relationship Id="rId2" Type="http://schemas.openxmlformats.org/officeDocument/2006/relationships/notesMaster" Target="../notesMasters/notesMaster1.xml"/></Relationships>

</file>

<file path=ppt/notesSlides/_rels/notesSlide48.xml.rels><?xml version="1.0" encoding="UTF-8"?>
<Relationships xmlns="http://schemas.openxmlformats.org/package/2006/relationships"><Relationship Id="rId1" Type="http://schemas.openxmlformats.org/officeDocument/2006/relationships/slide" Target="../slides/slide74.xml"/><Relationship Id="rId2" Type="http://schemas.openxmlformats.org/officeDocument/2006/relationships/notesMaster" Target="../notesMasters/notesMaster1.xml"/></Relationships>

</file>

<file path=ppt/notesSlides/_rels/notesSlide49.xml.rels><?xml version="1.0" encoding="UTF-8"?>
<Relationships xmlns="http://schemas.openxmlformats.org/package/2006/relationships"><Relationship Id="rId1" Type="http://schemas.openxmlformats.org/officeDocument/2006/relationships/slide" Target="../slides/slide75.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50.xml.rels><?xml version="1.0" encoding="UTF-8"?>
<Relationships xmlns="http://schemas.openxmlformats.org/package/2006/relationships"><Relationship Id="rId1" Type="http://schemas.openxmlformats.org/officeDocument/2006/relationships/slide" Target="../slides/slide76.xml"/><Relationship Id="rId2" Type="http://schemas.openxmlformats.org/officeDocument/2006/relationships/notesMaster" Target="../notesMasters/notesMaster1.xml"/></Relationships>

</file>

<file path=ppt/notesSlides/_rels/notesSlide51.xml.rels><?xml version="1.0" encoding="UTF-8"?>
<Relationships xmlns="http://schemas.openxmlformats.org/package/2006/relationships"><Relationship Id="rId1" Type="http://schemas.openxmlformats.org/officeDocument/2006/relationships/slide" Target="../slides/slide78.xml"/><Relationship Id="rId2" Type="http://schemas.openxmlformats.org/officeDocument/2006/relationships/notesMaster" Target="../notesMasters/notesMaster1.xml"/></Relationships>

</file>

<file path=ppt/notesSlides/_rels/notesSlide52.xml.rels><?xml version="1.0" encoding="UTF-8"?>
<Relationships xmlns="http://schemas.openxmlformats.org/package/2006/relationships"><Relationship Id="rId1" Type="http://schemas.openxmlformats.org/officeDocument/2006/relationships/slide" Target="../slides/slide79.xml"/><Relationship Id="rId2" Type="http://schemas.openxmlformats.org/officeDocument/2006/relationships/notesMaster" Target="../notesMasters/notesMaster1.xml"/></Relationships>

</file>

<file path=ppt/notesSlides/_rels/notesSlide53.xml.rels><?xml version="1.0" encoding="UTF-8"?>
<Relationships xmlns="http://schemas.openxmlformats.org/package/2006/relationships"><Relationship Id="rId1" Type="http://schemas.openxmlformats.org/officeDocument/2006/relationships/slide" Target="../slides/slide80.xml"/><Relationship Id="rId2" Type="http://schemas.openxmlformats.org/officeDocument/2006/relationships/notesMaster" Target="../notesMasters/notesMaster1.xml"/></Relationships>

</file>

<file path=ppt/notesSlides/_rels/notesSlide54.xml.rels><?xml version="1.0" encoding="UTF-8"?>
<Relationships xmlns="http://schemas.openxmlformats.org/package/2006/relationships"><Relationship Id="rId1" Type="http://schemas.openxmlformats.org/officeDocument/2006/relationships/slide" Target="../slides/slide82.xml"/><Relationship Id="rId2" Type="http://schemas.openxmlformats.org/officeDocument/2006/relationships/notesMaster" Target="../notesMasters/notesMaster1.xml"/></Relationships>

</file>

<file path=ppt/notesSlides/_rels/notesSlide55.xml.rels><?xml version="1.0" encoding="UTF-8"?>
<Relationships xmlns="http://schemas.openxmlformats.org/package/2006/relationships"><Relationship Id="rId1" Type="http://schemas.openxmlformats.org/officeDocument/2006/relationships/slide" Target="../slides/slide84.xml"/><Relationship Id="rId2" Type="http://schemas.openxmlformats.org/officeDocument/2006/relationships/notesMaster" Target="../notesMasters/notesMaster1.xml"/></Relationships>

</file>

<file path=ppt/notesSlides/_rels/notesSlide56.xml.rels><?xml version="1.0" encoding="UTF-8"?>
<Relationships xmlns="http://schemas.openxmlformats.org/package/2006/relationships"><Relationship Id="rId1" Type="http://schemas.openxmlformats.org/officeDocument/2006/relationships/slide" Target="../slides/slide85.xml"/><Relationship Id="rId2" Type="http://schemas.openxmlformats.org/officeDocument/2006/relationships/notesMaster" Target="../notesMasters/notesMaster1.xml"/></Relationships>

</file>

<file path=ppt/notesSlides/_rels/notesSlide57.xml.rels><?xml version="1.0" encoding="UTF-8"?>
<Relationships xmlns="http://schemas.openxmlformats.org/package/2006/relationships"><Relationship Id="rId1" Type="http://schemas.openxmlformats.org/officeDocument/2006/relationships/slide" Target="../slides/slide87.xml"/><Relationship Id="rId2" Type="http://schemas.openxmlformats.org/officeDocument/2006/relationships/notesMaster" Target="../notesMasters/notesMaster1.xml"/></Relationships>

</file>

<file path=ppt/notesSlides/_rels/notesSlide58.xml.rels><?xml version="1.0" encoding="UTF-8"?>
<Relationships xmlns="http://schemas.openxmlformats.org/package/2006/relationships"><Relationship Id="rId1" Type="http://schemas.openxmlformats.org/officeDocument/2006/relationships/slide" Target="../slides/slide90.xml"/><Relationship Id="rId2" Type="http://schemas.openxmlformats.org/officeDocument/2006/relationships/notesMaster" Target="../notesMasters/notesMaster1.xml"/></Relationships>

</file>

<file path=ppt/notesSlides/_rels/notesSlide59.xml.rels><?xml version="1.0" encoding="UTF-8"?>
<Relationships xmlns="http://schemas.openxmlformats.org/package/2006/relationships"><Relationship Id="rId1" Type="http://schemas.openxmlformats.org/officeDocument/2006/relationships/slide" Target="../slides/slide91.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_rels/notesSlide8.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_rels/notesSlide9.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2" name="Shape 192"/>
          <p:cNvSpPr/>
          <p:nvPr>
            <p:ph type="sldImg"/>
          </p:nvPr>
        </p:nvSpPr>
        <p:spPr>
          <a:prstGeom prst="rect">
            <a:avLst/>
          </a:prstGeom>
        </p:spPr>
        <p:txBody>
          <a:bodyPr/>
          <a:lstStyle/>
          <a:p>
            <a:pPr/>
          </a:p>
        </p:txBody>
      </p:sp>
      <p:sp>
        <p:nvSpPr>
          <p:cNvPr id="193" name="Shape 193"/>
          <p:cNvSpPr/>
          <p:nvPr>
            <p:ph type="body" sz="quarter" idx="1"/>
          </p:nvPr>
        </p:nvSpPr>
        <p:spPr>
          <a:prstGeom prst="rect">
            <a:avLst/>
          </a:prstGeom>
        </p:spPr>
        <p:txBody>
          <a:bodyPr/>
          <a:lstStyle/>
          <a:p>
            <a:pPr/>
            <a:r>
              <a:t>Split into group for this.</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3" name="Shape 293"/>
          <p:cNvSpPr/>
          <p:nvPr>
            <p:ph type="sldImg"/>
          </p:nvPr>
        </p:nvSpPr>
        <p:spPr>
          <a:prstGeom prst="rect">
            <a:avLst/>
          </a:prstGeom>
        </p:spPr>
        <p:txBody>
          <a:bodyPr/>
          <a:lstStyle/>
          <a:p>
            <a:pPr/>
          </a:p>
        </p:txBody>
      </p:sp>
      <p:sp>
        <p:nvSpPr>
          <p:cNvPr id="294" name="Shape 294"/>
          <p:cNvSpPr/>
          <p:nvPr>
            <p:ph type="body" sz="quarter" idx="1"/>
          </p:nvPr>
        </p:nvSpPr>
        <p:spPr>
          <a:prstGeom prst="rect">
            <a:avLst/>
          </a:prstGeom>
        </p:spPr>
        <p:txBody>
          <a:bodyPr/>
          <a:lstStyle/>
          <a:p>
            <a:pPr/>
            <a:r>
              <a:t>There were only two operations we wanted to do with Logical values, and we were able to do them with base R. Now let's turn our attention to Strings.</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9" name="Shape 299"/>
          <p:cNvSpPr/>
          <p:nvPr>
            <p:ph type="sldImg"/>
          </p:nvPr>
        </p:nvSpPr>
        <p:spPr>
          <a:prstGeom prst="rect">
            <a:avLst/>
          </a:prstGeom>
        </p:spPr>
        <p:txBody>
          <a:bodyPr/>
          <a:lstStyle/>
          <a:p>
            <a:pPr/>
          </a:p>
        </p:txBody>
      </p:sp>
      <p:sp>
        <p:nvSpPr>
          <p:cNvPr id="300" name="Shape 300"/>
          <p:cNvSpPr/>
          <p:nvPr>
            <p:ph type="body" sz="quarter" idx="1"/>
          </p:nvPr>
        </p:nvSpPr>
        <p:spPr>
          <a:prstGeom prst="rect">
            <a:avLst/>
          </a:prstGeom>
        </p:spPr>
        <p:txBody>
          <a:bodyPr/>
          <a:lstStyle/>
          <a:p>
            <a:pPr/>
            <a:r>
              <a:t>Base R isn't great at working with strings. So we'll be using a separate package for it called stringr</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8" name="Shape 328"/>
          <p:cNvSpPr/>
          <p:nvPr>
            <p:ph type="sldImg"/>
          </p:nvPr>
        </p:nvSpPr>
        <p:spPr>
          <a:prstGeom prst="rect">
            <a:avLst/>
          </a:prstGeom>
        </p:spPr>
        <p:txBody>
          <a:bodyPr/>
          <a:lstStyle/>
          <a:p>
            <a:pPr/>
          </a:p>
        </p:txBody>
      </p:sp>
      <p:sp>
        <p:nvSpPr>
          <p:cNvPr id="329" name="Shape 329"/>
          <p:cNvSpPr/>
          <p:nvPr>
            <p:ph type="body" sz="quarter" idx="1"/>
          </p:nvPr>
        </p:nvSpPr>
        <p:spPr>
          <a:prstGeom prst="rect">
            <a:avLst/>
          </a:prstGeom>
        </p:spPr>
        <p:txBody>
          <a:bodyPr/>
          <a:lstStyle/>
          <a:p>
            <a:pPr/>
            <a:r>
              <a:t>You installed this package indirectly when you installed the Tidyverse</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4" name="Shape 344"/>
          <p:cNvSpPr/>
          <p:nvPr>
            <p:ph type="sldImg"/>
          </p:nvPr>
        </p:nvSpPr>
        <p:spPr>
          <a:prstGeom prst="rect">
            <a:avLst/>
          </a:prstGeom>
        </p:spPr>
        <p:txBody>
          <a:bodyPr/>
          <a:lstStyle/>
          <a:p>
            <a:pPr/>
          </a:p>
        </p:txBody>
      </p:sp>
      <p:sp>
        <p:nvSpPr>
          <p:cNvPr id="345" name="Shape 345"/>
          <p:cNvSpPr/>
          <p:nvPr>
            <p:ph type="body" sz="quarter" idx="1"/>
          </p:nvPr>
        </p:nvSpPr>
        <p:spPr>
          <a:prstGeom prst="rect">
            <a:avLst/>
          </a:prstGeom>
        </p:spPr>
        <p:txBody>
          <a:bodyPr/>
          <a:lstStyle/>
          <a:p>
            <a:pPr/>
            <a:r>
              <a:t>You also load it automatically once you type "library(tidyverse)"</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5" name="Shape 355"/>
          <p:cNvSpPr/>
          <p:nvPr>
            <p:ph type="sldImg"/>
          </p:nvPr>
        </p:nvSpPr>
        <p:spPr>
          <a:prstGeom prst="rect">
            <a:avLst/>
          </a:prstGeom>
        </p:spPr>
        <p:txBody>
          <a:bodyPr/>
          <a:lstStyle/>
          <a:p>
            <a:pPr/>
          </a:p>
        </p:txBody>
      </p:sp>
      <p:sp>
        <p:nvSpPr>
          <p:cNvPr id="356" name="Shape 356"/>
          <p:cNvSpPr/>
          <p:nvPr>
            <p:ph type="body" sz="quarter" idx="1"/>
          </p:nvPr>
        </p:nvSpPr>
        <p:spPr>
          <a:prstGeom prst="rect">
            <a:avLst/>
          </a:prstGeom>
        </p:spPr>
        <p:txBody>
          <a:bodyPr/>
          <a:lstStyle/>
          <a:p>
            <a:pPr/>
            <a:r>
              <a:t>str_sub is the most popular function in the entire stringr package. Like all Tidyverse functions, the first parameter is the data you want to manipulate. But then you have 2 optional parameters, which specify the starting and stopping indices.</a:t>
            </a:r>
          </a:p>
          <a:p>
            <a:pPr/>
            <a:r>
              <a:t>	Let's now do a few short exercises to test your intuition of how str_sub works.</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4" name="Shape 364"/>
          <p:cNvSpPr/>
          <p:nvPr>
            <p:ph type="sldImg"/>
          </p:nvPr>
        </p:nvSpPr>
        <p:spPr>
          <a:prstGeom prst="rect">
            <a:avLst/>
          </a:prstGeom>
        </p:spPr>
        <p:txBody>
          <a:bodyPr/>
          <a:lstStyle/>
          <a:p>
            <a:pPr/>
          </a:p>
        </p:txBody>
      </p:sp>
      <p:sp>
        <p:nvSpPr>
          <p:cNvPr id="365" name="Shape 365"/>
          <p:cNvSpPr/>
          <p:nvPr>
            <p:ph type="body" sz="quarter" idx="1"/>
          </p:nvPr>
        </p:nvSpPr>
        <p:spPr>
          <a:prstGeom prst="rect">
            <a:avLst/>
          </a:prstGeom>
        </p:spPr>
        <p:txBody>
          <a:bodyPr/>
          <a:lstStyle>
            <a:lvl1pPr>
              <a:lnSpc>
                <a:spcPct val="125000"/>
              </a:lnSpc>
            </a:lvl1pPr>
          </a:lstStyle>
          <a:p>
            <a:pPr/>
            <a:r>
              <a:t>Remember: R is unusual in that indexes start at 1.</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6" name="Shape 376"/>
          <p:cNvSpPr/>
          <p:nvPr>
            <p:ph type="sldImg"/>
          </p:nvPr>
        </p:nvSpPr>
        <p:spPr>
          <a:prstGeom prst="rect">
            <a:avLst/>
          </a:prstGeom>
        </p:spPr>
        <p:txBody>
          <a:bodyPr/>
          <a:lstStyle/>
          <a:p>
            <a:pPr/>
          </a:p>
        </p:txBody>
      </p:sp>
      <p:sp>
        <p:nvSpPr>
          <p:cNvPr id="377" name="Shape 377"/>
          <p:cNvSpPr/>
          <p:nvPr>
            <p:ph type="body" sz="quarter" idx="1"/>
          </p:nvPr>
        </p:nvSpPr>
        <p:spPr>
          <a:prstGeom prst="rect">
            <a:avLst/>
          </a:prstGeom>
        </p:spPr>
        <p:txBody>
          <a:bodyPr/>
          <a:lstStyle>
            <a:lvl1pPr>
              <a:lnSpc>
                <a:spcPct val="125000"/>
              </a:lnSpc>
            </a:lvl1pPr>
          </a:lstStyle>
          <a:p>
            <a:pPr/>
            <a:r>
              <a:t>This is a trick question. What happens when the 2nd position argument is missing?</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5" name="Shape 385"/>
          <p:cNvSpPr/>
          <p:nvPr>
            <p:ph type="sldImg"/>
          </p:nvPr>
        </p:nvSpPr>
        <p:spPr>
          <a:prstGeom prst="rect">
            <a:avLst/>
          </a:prstGeom>
        </p:spPr>
        <p:txBody>
          <a:bodyPr/>
          <a:lstStyle/>
          <a:p>
            <a:pPr/>
          </a:p>
        </p:txBody>
      </p:sp>
      <p:sp>
        <p:nvSpPr>
          <p:cNvPr id="386" name="Shape 386"/>
          <p:cNvSpPr/>
          <p:nvPr>
            <p:ph type="body" sz="quarter" idx="1"/>
          </p:nvPr>
        </p:nvSpPr>
        <p:spPr>
          <a:prstGeom prst="rect">
            <a:avLst/>
          </a:prstGeom>
        </p:spPr>
        <p:txBody>
          <a:bodyPr/>
          <a:lstStyle>
            <a:lvl1pPr>
              <a:lnSpc>
                <a:spcPct val="125000"/>
              </a:lnSpc>
            </a:lvl1pPr>
          </a:lstStyle>
          <a:p>
            <a:pPr/>
            <a:r>
              <a:t>Another trick question. What happens when the first position argument is negative?</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4" name="Shape 394"/>
          <p:cNvSpPr/>
          <p:nvPr>
            <p:ph type="sldImg"/>
          </p:nvPr>
        </p:nvSpPr>
        <p:spPr>
          <a:prstGeom prst="rect">
            <a:avLst/>
          </a:prstGeom>
        </p:spPr>
        <p:txBody>
          <a:bodyPr/>
          <a:lstStyle/>
          <a:p>
            <a:pPr/>
          </a:p>
        </p:txBody>
      </p:sp>
      <p:sp>
        <p:nvSpPr>
          <p:cNvPr id="395" name="Shape 395"/>
          <p:cNvSpPr/>
          <p:nvPr>
            <p:ph type="body" sz="quarter" idx="1"/>
          </p:nvPr>
        </p:nvSpPr>
        <p:spPr>
          <a:prstGeom prst="rect">
            <a:avLst/>
          </a:prstGeom>
        </p:spPr>
        <p:txBody>
          <a:bodyPr/>
          <a:lstStyle>
            <a:lvl1pPr>
              <a:lnSpc>
                <a:spcPct val="125000"/>
              </a:lnSpc>
            </a:lvl1pPr>
          </a:lstStyle>
          <a:p>
            <a:pPr/>
            <a:r>
              <a:t>Another trick: how does assignment work?</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8" name="Shape 408"/>
          <p:cNvSpPr/>
          <p:nvPr>
            <p:ph type="sldImg"/>
          </p:nvPr>
        </p:nvSpPr>
        <p:spPr>
          <a:prstGeom prst="rect">
            <a:avLst/>
          </a:prstGeom>
        </p:spPr>
        <p:txBody>
          <a:bodyPr/>
          <a:lstStyle/>
          <a:p>
            <a:pPr/>
          </a:p>
        </p:txBody>
      </p:sp>
      <p:sp>
        <p:nvSpPr>
          <p:cNvPr id="409" name="Shape 409"/>
          <p:cNvSpPr/>
          <p:nvPr>
            <p:ph type="body" sz="quarter" idx="1"/>
          </p:nvPr>
        </p:nvSpPr>
        <p:spPr>
          <a:prstGeom prst="rect">
            <a:avLst/>
          </a:prstGeom>
        </p:spPr>
        <p:txBody>
          <a:bodyPr/>
          <a:lstStyle>
            <a:lvl1pPr>
              <a:defRPr sz="2200"/>
            </a:lvl1pPr>
          </a:lstStyle>
          <a:p>
            <a:pPr/>
            <a:r>
              <a:t>"color = sex" is a new aesthetic. It means that ggplot should create multiple lines: one for each unique value in the column. Here there are values for sex (M and F), so they are each get their own line, and each line gets its own color</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1" name="Shape 211"/>
          <p:cNvSpPr/>
          <p:nvPr>
            <p:ph type="sldImg"/>
          </p:nvPr>
        </p:nvSpPr>
        <p:spPr>
          <a:prstGeom prst="rect">
            <a:avLst/>
          </a:prstGeom>
        </p:spPr>
        <p:txBody>
          <a:bodyPr/>
          <a:lstStyle/>
          <a:p>
            <a:pPr/>
          </a:p>
        </p:txBody>
      </p:sp>
      <p:sp>
        <p:nvSpPr>
          <p:cNvPr id="212" name="Shape 212"/>
          <p:cNvSpPr/>
          <p:nvPr>
            <p:ph type="body" sz="quarter" idx="1"/>
          </p:nvPr>
        </p:nvSpPr>
        <p:spPr>
          <a:prstGeom prst="rect">
            <a:avLst/>
          </a:prstGeom>
        </p:spPr>
        <p:txBody>
          <a:bodyPr/>
          <a:lstStyle/>
          <a:p>
            <a:pPr/>
            <a:r>
              <a:t>At the start of the workshop I mentioned that there are only two packages in the Tidyverse that you really need to learn: dplyr and ggplot2. I also mentioned that dplyr is the main package for data transformation.</a:t>
            </a:r>
          </a:p>
          <a:p>
            <a:pPr/>
            <a:r>
              <a:t>	The caveat is that up until now we've only worked with numeric data. We've been asking questions like "How many babies were given a specific name in a specific year?" But there's a ton of non-numeric data that is useful to analyze, and today we'll be focusing on that.</a:t>
            </a:r>
          </a:p>
          <a:p>
            <a:pPr/>
            <a:r>
              <a:t>	This is analogous to how we approached importing data. "We can analyze data that is already in R. If we can learn to import data into R, then we can do so much more." Similarly, if we can learn to analyze non-numeric data, then we can do so much more (again!).</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9" name="Shape 419"/>
          <p:cNvSpPr/>
          <p:nvPr>
            <p:ph type="sldImg"/>
          </p:nvPr>
        </p:nvSpPr>
        <p:spPr>
          <a:prstGeom prst="rect">
            <a:avLst/>
          </a:prstGeom>
        </p:spPr>
        <p:txBody>
          <a:bodyPr/>
          <a:lstStyle/>
          <a:p>
            <a:pPr/>
          </a:p>
        </p:txBody>
      </p:sp>
      <p:sp>
        <p:nvSpPr>
          <p:cNvPr id="420" name="Shape 420"/>
          <p:cNvSpPr/>
          <p:nvPr>
            <p:ph type="body" sz="quarter" idx="1"/>
          </p:nvPr>
        </p:nvSpPr>
        <p:spPr>
          <a:prstGeom prst="rect">
            <a:avLst/>
          </a:prstGeom>
        </p:spPr>
        <p:txBody>
          <a:bodyPr/>
          <a:lstStyle/>
          <a:p>
            <a:pPr/>
            <a:r>
              <a:t>The stringr package contains a ton of functions. We won't get a chance to cover them all. Instead, I'd like to make sure that you're able to use the help for the package effectively. Bring up the help now, either by clicking on the package name in the RStudio window, or by typing "help(package=stringr)"</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5" name="Shape 425"/>
          <p:cNvSpPr/>
          <p:nvPr>
            <p:ph type="sldImg"/>
          </p:nvPr>
        </p:nvSpPr>
        <p:spPr>
          <a:prstGeom prst="rect">
            <a:avLst/>
          </a:prstGeom>
        </p:spPr>
        <p:txBody>
          <a:bodyPr/>
          <a:lstStyle/>
          <a:p>
            <a:pPr/>
          </a:p>
        </p:txBody>
      </p:sp>
      <p:sp>
        <p:nvSpPr>
          <p:cNvPr id="426" name="Shape 426"/>
          <p:cNvSpPr/>
          <p:nvPr>
            <p:ph type="body" sz="quarter" idx="1"/>
          </p:nvPr>
        </p:nvSpPr>
        <p:spPr>
          <a:prstGeom prst="rect">
            <a:avLst/>
          </a:prstGeom>
        </p:spPr>
        <p:txBody>
          <a:bodyPr/>
          <a:lstStyle>
            <a:lvl1pPr>
              <a:lnSpc>
                <a:spcPct val="125000"/>
              </a:lnSpc>
            </a:lvl1pPr>
          </a:lstStyle>
          <a:p>
            <a:pPr/>
            <a:r>
              <a:t>Garret says to type "help(package=stringr)". I recommend just finding stringr in the package pane, and clicking on it.</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5" name="Shape 435"/>
          <p:cNvSpPr/>
          <p:nvPr>
            <p:ph type="sldImg"/>
          </p:nvPr>
        </p:nvSpPr>
        <p:spPr>
          <a:prstGeom prst="rect">
            <a:avLst/>
          </a:prstGeom>
        </p:spPr>
        <p:txBody>
          <a:bodyPr/>
          <a:lstStyle/>
          <a:p>
            <a:pPr/>
          </a:p>
        </p:txBody>
      </p:sp>
      <p:sp>
        <p:nvSpPr>
          <p:cNvPr id="436" name="Shape 436"/>
          <p:cNvSpPr/>
          <p:nvPr>
            <p:ph type="body" sz="quarter" idx="1"/>
          </p:nvPr>
        </p:nvSpPr>
        <p:spPr>
          <a:prstGeom prst="rect">
            <a:avLst/>
          </a:prstGeom>
        </p:spPr>
        <p:txBody>
          <a:bodyPr/>
          <a:lstStyle/>
          <a:p>
            <a:pPr/>
            <a:r>
              <a:t>This is the function that I hoped you would find. This function might work slightly differently than you'd expect, so let's go through a few examples.</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1" name="Shape 451"/>
          <p:cNvSpPr/>
          <p:nvPr>
            <p:ph type="sldImg"/>
          </p:nvPr>
        </p:nvSpPr>
        <p:spPr>
          <a:prstGeom prst="rect">
            <a:avLst/>
          </a:prstGeom>
        </p:spPr>
        <p:txBody>
          <a:bodyPr/>
          <a:lstStyle/>
          <a:p>
            <a:pPr/>
          </a:p>
        </p:txBody>
      </p:sp>
      <p:sp>
        <p:nvSpPr>
          <p:cNvPr id="452" name="Shape 452"/>
          <p:cNvSpPr/>
          <p:nvPr>
            <p:ph type="body" sz="quarter" idx="1"/>
          </p:nvPr>
        </p:nvSpPr>
        <p:spPr>
          <a:prstGeom prst="rect">
            <a:avLst/>
          </a:prstGeom>
        </p:spPr>
        <p:txBody>
          <a:bodyPr/>
          <a:lstStyle>
            <a:lvl1pPr>
              <a:lnSpc>
                <a:spcPct val="125000"/>
              </a:lnSpc>
            </a:lvl1pPr>
          </a:lstStyle>
          <a:p>
            <a:pPr/>
            <a:r>
              <a:t>Case sensitive!</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7" name="Shape 457"/>
          <p:cNvSpPr/>
          <p:nvPr>
            <p:ph type="sldImg"/>
          </p:nvPr>
        </p:nvSpPr>
        <p:spPr>
          <a:prstGeom prst="rect">
            <a:avLst/>
          </a:prstGeom>
        </p:spPr>
        <p:txBody>
          <a:bodyPr/>
          <a:lstStyle/>
          <a:p>
            <a:pPr/>
          </a:p>
        </p:txBody>
      </p:sp>
      <p:sp>
        <p:nvSpPr>
          <p:cNvPr id="458" name="Shape 458"/>
          <p:cNvSpPr/>
          <p:nvPr>
            <p:ph type="body" sz="quarter" idx="1"/>
          </p:nvPr>
        </p:nvSpPr>
        <p:spPr>
          <a:prstGeom prst="rect">
            <a:avLst/>
          </a:prstGeom>
        </p:spPr>
        <p:txBody>
          <a:bodyPr/>
          <a:lstStyle/>
          <a:p>
            <a:pPr/>
            <a:r>
              <a:t>When it comes to working with strings, something that you at least need to be aware of is Regular Expressions. Type into the chat window whether or not you've heard of Regular Expressions before. You can see here that the pattern defaults to being interpreted as a regular expression</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3" name="Shape 463"/>
          <p:cNvSpPr/>
          <p:nvPr>
            <p:ph type="sldImg"/>
          </p:nvPr>
        </p:nvSpPr>
        <p:spPr>
          <a:prstGeom prst="rect">
            <a:avLst/>
          </a:prstGeom>
        </p:spPr>
        <p:txBody>
          <a:bodyPr/>
          <a:lstStyle/>
          <a:p>
            <a:pPr/>
          </a:p>
        </p:txBody>
      </p:sp>
      <p:sp>
        <p:nvSpPr>
          <p:cNvPr id="464" name="Shape 464"/>
          <p:cNvSpPr/>
          <p:nvPr>
            <p:ph type="body" sz="quarter" idx="1"/>
          </p:nvPr>
        </p:nvSpPr>
        <p:spPr>
          <a:prstGeom prst="rect">
            <a:avLst/>
          </a:prstGeom>
        </p:spPr>
        <p:txBody>
          <a:bodyPr/>
          <a:lstStyle/>
          <a:p>
            <a:pPr/>
            <a:r>
              <a:t>Regular Expressions are a mini language that is designed to detect patterns in text. As you can imagine, using language to discuss language is complicated. You can google "Regular Expressions Cheat Sheet" and see tons of people have created tons of resources to help you learn them.</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7" name="Shape 467"/>
          <p:cNvSpPr/>
          <p:nvPr>
            <p:ph type="sldImg"/>
          </p:nvPr>
        </p:nvSpPr>
        <p:spPr>
          <a:prstGeom prst="rect">
            <a:avLst/>
          </a:prstGeom>
        </p:spPr>
        <p:txBody>
          <a:bodyPr/>
          <a:lstStyle/>
          <a:p>
            <a:pPr/>
          </a:p>
        </p:txBody>
      </p:sp>
      <p:sp>
        <p:nvSpPr>
          <p:cNvPr id="468" name="Shape 468"/>
          <p:cNvSpPr/>
          <p:nvPr>
            <p:ph type="body" sz="quarter" idx="1"/>
          </p:nvPr>
        </p:nvSpPr>
        <p:spPr>
          <a:prstGeom prst="rect">
            <a:avLst/>
          </a:prstGeom>
        </p:spPr>
        <p:txBody>
          <a:bodyPr/>
          <a:lstStyle/>
          <a:p>
            <a:pPr/>
            <a:r>
              <a:t>The most famous joke about regular expressions ever. From the comic XKCD.</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2" name="Shape 472"/>
          <p:cNvSpPr/>
          <p:nvPr>
            <p:ph type="sldImg"/>
          </p:nvPr>
        </p:nvSpPr>
        <p:spPr>
          <a:prstGeom prst="rect">
            <a:avLst/>
          </a:prstGeom>
        </p:spPr>
        <p:txBody>
          <a:bodyPr/>
          <a:lstStyle/>
          <a:p>
            <a:pPr/>
          </a:p>
        </p:txBody>
      </p:sp>
      <p:sp>
        <p:nvSpPr>
          <p:cNvPr id="473" name="Shape 473"/>
          <p:cNvSpPr/>
          <p:nvPr>
            <p:ph type="body" sz="quarter" idx="1"/>
          </p:nvPr>
        </p:nvSpPr>
        <p:spPr>
          <a:prstGeom prst="rect">
            <a:avLst/>
          </a:prstGeom>
        </p:spPr>
        <p:txBody>
          <a:bodyPr/>
          <a:lstStyle/>
          <a:p>
            <a:pPr>
              <a:lnSpc>
                <a:spcPct val="117999"/>
              </a:lnSpc>
              <a:defRPr sz="2200"/>
            </a:pPr>
            <a:r>
              <a:t>This is an example of a regular expression. It might be a bit scary - most regular expressions are. </a:t>
            </a:r>
          </a:p>
          <a:p>
            <a:pPr>
              <a:lnSpc>
                <a:spcPct val="117999"/>
              </a:lnSpc>
              <a:defRPr sz="2200"/>
            </a:pPr>
            <a:r>
              <a:t>QUIZ: What does this RegEx do?</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7" name="Shape 477"/>
          <p:cNvSpPr/>
          <p:nvPr>
            <p:ph type="sldImg"/>
          </p:nvPr>
        </p:nvSpPr>
        <p:spPr>
          <a:prstGeom prst="rect">
            <a:avLst/>
          </a:prstGeom>
        </p:spPr>
        <p:txBody>
          <a:bodyPr/>
          <a:lstStyle/>
          <a:p>
            <a:pPr/>
          </a:p>
        </p:txBody>
      </p:sp>
      <p:sp>
        <p:nvSpPr>
          <p:cNvPr id="478" name="Shape 478"/>
          <p:cNvSpPr/>
          <p:nvPr>
            <p:ph type="body" sz="quarter" idx="1"/>
          </p:nvPr>
        </p:nvSpPr>
        <p:spPr>
          <a:prstGeom prst="rect">
            <a:avLst/>
          </a:prstGeom>
        </p:spPr>
        <p:txBody>
          <a:bodyPr/>
          <a:lstStyle/>
          <a:p>
            <a:pPr/>
            <a:r>
              <a:t>If you give a regular expression to str_detect, all the back slashes need to be escaped. That is, each \ becomes \\. As you can see here, this Regular Expression "works". "Ari" ends in a vowel but "Bob" does not.</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0" name="Shape 490"/>
          <p:cNvSpPr/>
          <p:nvPr>
            <p:ph type="sldImg"/>
          </p:nvPr>
        </p:nvSpPr>
        <p:spPr>
          <a:prstGeom prst="rect">
            <a:avLst/>
          </a:prstGeom>
        </p:spPr>
        <p:txBody>
          <a:bodyPr/>
          <a:lstStyle/>
          <a:p>
            <a:pPr/>
          </a:p>
        </p:txBody>
      </p:sp>
      <p:sp>
        <p:nvSpPr>
          <p:cNvPr id="491" name="Shape 491"/>
          <p:cNvSpPr/>
          <p:nvPr>
            <p:ph type="body" sz="quarter" idx="1"/>
          </p:nvPr>
        </p:nvSpPr>
        <p:spPr>
          <a:prstGeom prst="rect">
            <a:avLst/>
          </a:prstGeom>
        </p:spPr>
        <p:txBody>
          <a:bodyPr/>
          <a:lstStyle/>
          <a:p>
            <a:pPr/>
            <a:r>
              <a:t>Take a minute to try and solve this.</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3" name="Shape 223"/>
          <p:cNvSpPr/>
          <p:nvPr>
            <p:ph type="sldImg"/>
          </p:nvPr>
        </p:nvSpPr>
        <p:spPr>
          <a:prstGeom prst="rect">
            <a:avLst/>
          </a:prstGeom>
        </p:spPr>
        <p:txBody>
          <a:bodyPr/>
          <a:lstStyle/>
          <a:p>
            <a:pPr/>
          </a:p>
        </p:txBody>
      </p:sp>
      <p:sp>
        <p:nvSpPr>
          <p:cNvPr id="224" name="Shape 224"/>
          <p:cNvSpPr/>
          <p:nvPr>
            <p:ph type="body" sz="quarter" idx="1"/>
          </p:nvPr>
        </p:nvSpPr>
        <p:spPr>
          <a:prstGeom prst="rect">
            <a:avLst/>
          </a:prstGeom>
        </p:spPr>
        <p:txBody>
          <a:bodyPr/>
          <a:lstStyle>
            <a:lvl1pPr>
              <a:lnSpc>
                <a:spcPct val="125000"/>
              </a:lnSpc>
            </a:lvl1pPr>
          </a:lstStyle>
          <a:p>
            <a:pPr/>
            <a:r>
              <a:t>Please put your answer in the chat</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9" name="Shape 499"/>
          <p:cNvSpPr/>
          <p:nvPr>
            <p:ph type="sldImg"/>
          </p:nvPr>
        </p:nvSpPr>
        <p:spPr>
          <a:prstGeom prst="rect">
            <a:avLst/>
          </a:prstGeom>
        </p:spPr>
        <p:txBody>
          <a:bodyPr/>
          <a:lstStyle/>
          <a:p>
            <a:pPr/>
          </a:p>
        </p:txBody>
      </p:sp>
      <p:sp>
        <p:nvSpPr>
          <p:cNvPr id="500" name="Shape 500"/>
          <p:cNvSpPr/>
          <p:nvPr>
            <p:ph type="body" sz="quarter" idx="1"/>
          </p:nvPr>
        </p:nvSpPr>
        <p:spPr>
          <a:prstGeom prst="rect">
            <a:avLst/>
          </a:prstGeom>
        </p:spPr>
        <p:txBody>
          <a:bodyPr/>
          <a:lstStyle/>
          <a:p>
            <a:pPr/>
            <a:r>
              <a:t>There might very well be a time when you need to use regular expressions for an advanced project. What I'd like you to leave here knowing is a few things. </a:t>
            </a:r>
          </a:p>
          <a:p>
            <a:pPr marL="529166" indent="-529166">
              <a:buSzPct val="100000"/>
              <a:buAutoNum type="arabicPeriod" startAt="1"/>
            </a:pPr>
            <a:r>
              <a:t>The stringr package's str_detect function can help you detect patterns in strings using regular expressions.</a:t>
            </a:r>
          </a:p>
          <a:p>
            <a:pPr marL="529166" indent="-529166">
              <a:buSzPct val="100000"/>
              <a:buAutoNum type="arabicPeriod" startAt="1"/>
            </a:pPr>
            <a:r>
              <a:t>You should expect to need to do a lot of testing of your pattern, to make sure that it handles all possible cases correctly.</a:t>
            </a:r>
          </a:p>
          <a:p>
            <a:pPr marL="529166" indent="-529166">
              <a:buSzPct val="100000"/>
              <a:buAutoNum type="arabicPeriod" startAt="1"/>
            </a:pPr>
            <a:r>
              <a:t>There are a ton of resources devoted exclusively to this topic. Here I'm showing that on Amazon, there are over 300 books that return hits for Regular Expressions</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04" name="Shape 504"/>
          <p:cNvSpPr/>
          <p:nvPr>
            <p:ph type="sldImg"/>
          </p:nvPr>
        </p:nvSpPr>
        <p:spPr>
          <a:prstGeom prst="rect">
            <a:avLst/>
          </a:prstGeom>
        </p:spPr>
        <p:txBody>
          <a:bodyPr/>
          <a:lstStyle/>
          <a:p>
            <a:pPr/>
          </a:p>
        </p:txBody>
      </p:sp>
      <p:sp>
        <p:nvSpPr>
          <p:cNvPr id="505" name="Shape 505"/>
          <p:cNvSpPr/>
          <p:nvPr>
            <p:ph type="body" sz="quarter" idx="1"/>
          </p:nvPr>
        </p:nvSpPr>
        <p:spPr>
          <a:prstGeom prst="rect">
            <a:avLst/>
          </a:prstGeom>
        </p:spPr>
        <p:txBody>
          <a:bodyPr/>
          <a:lstStyle/>
          <a:p>
            <a:pPr/>
            <a:r>
              <a:t>Now lets talk about factors (categorical data), and how the Tidyverse can make it easier for you to work with them.</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12" name="Shape 512"/>
          <p:cNvSpPr/>
          <p:nvPr>
            <p:ph type="sldImg"/>
          </p:nvPr>
        </p:nvSpPr>
        <p:spPr>
          <a:prstGeom prst="rect">
            <a:avLst/>
          </a:prstGeom>
        </p:spPr>
        <p:txBody>
          <a:bodyPr/>
          <a:lstStyle/>
          <a:p>
            <a:pPr/>
          </a:p>
        </p:txBody>
      </p:sp>
      <p:sp>
        <p:nvSpPr>
          <p:cNvPr id="513" name="Shape 513"/>
          <p:cNvSpPr/>
          <p:nvPr>
            <p:ph type="body" sz="quarter" idx="1"/>
          </p:nvPr>
        </p:nvSpPr>
        <p:spPr>
          <a:prstGeom prst="rect">
            <a:avLst/>
          </a:prstGeom>
        </p:spPr>
        <p:txBody>
          <a:bodyPr/>
          <a:lstStyle/>
          <a:p>
            <a:pPr/>
            <a:r>
              <a:t>Even though "brown" is not in the data, it's still a possible value</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20" name="Shape 520"/>
          <p:cNvSpPr/>
          <p:nvPr>
            <p:ph type="sldImg"/>
          </p:nvPr>
        </p:nvSpPr>
        <p:spPr>
          <a:prstGeom prst="rect">
            <a:avLst/>
          </a:prstGeom>
        </p:spPr>
        <p:txBody>
          <a:bodyPr/>
          <a:lstStyle/>
          <a:p>
            <a:pPr/>
          </a:p>
        </p:txBody>
      </p:sp>
      <p:sp>
        <p:nvSpPr>
          <p:cNvPr id="521" name="Shape 521"/>
          <p:cNvSpPr/>
          <p:nvPr>
            <p:ph type="body" sz="quarter" idx="1"/>
          </p:nvPr>
        </p:nvSpPr>
        <p:spPr>
          <a:prstGeom prst="rect">
            <a:avLst/>
          </a:prstGeom>
        </p:spPr>
        <p:txBody>
          <a:bodyPr/>
          <a:lstStyle/>
          <a:p>
            <a:pPr/>
            <a:r>
              <a:t>Factors are stored as integers. And you can see here that "blue green green" is really, internally, "1 3 3".</a:t>
            </a:r>
          </a:p>
          <a:p>
            <a:pPr/>
          </a:p>
          <a:p>
            <a:pPr/>
            <a:r>
              <a:t>This impacts how factors behave when you sort them.</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25" name="Shape 525"/>
          <p:cNvSpPr/>
          <p:nvPr>
            <p:ph type="sldImg"/>
          </p:nvPr>
        </p:nvSpPr>
        <p:spPr>
          <a:prstGeom prst="rect">
            <a:avLst/>
          </a:prstGeom>
        </p:spPr>
        <p:txBody>
          <a:bodyPr/>
          <a:lstStyle/>
          <a:p>
            <a:pPr/>
          </a:p>
        </p:txBody>
      </p:sp>
      <p:sp>
        <p:nvSpPr>
          <p:cNvPr id="526" name="Shape 526"/>
          <p:cNvSpPr/>
          <p:nvPr>
            <p:ph type="body" sz="quarter" idx="1"/>
          </p:nvPr>
        </p:nvSpPr>
        <p:spPr>
          <a:prstGeom prst="rect">
            <a:avLst/>
          </a:prstGeom>
        </p:spPr>
        <p:txBody>
          <a:bodyPr/>
          <a:lstStyle/>
          <a:p>
            <a:pPr/>
            <a:r>
              <a:t>Imagine recording (and sorting) medical data in character form. Say blood pressure levels, which can be either low, normal or high.</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31" name="Shape 531"/>
          <p:cNvSpPr/>
          <p:nvPr>
            <p:ph type="sldImg"/>
          </p:nvPr>
        </p:nvSpPr>
        <p:spPr>
          <a:prstGeom prst="rect">
            <a:avLst/>
          </a:prstGeom>
        </p:spPr>
        <p:txBody>
          <a:bodyPr/>
          <a:lstStyle/>
          <a:p>
            <a:pPr/>
          </a:p>
        </p:txBody>
      </p:sp>
      <p:sp>
        <p:nvSpPr>
          <p:cNvPr id="532" name="Shape 532"/>
          <p:cNvSpPr/>
          <p:nvPr>
            <p:ph type="body" sz="quarter" idx="1"/>
          </p:nvPr>
        </p:nvSpPr>
        <p:spPr>
          <a:prstGeom prst="rect">
            <a:avLst/>
          </a:prstGeom>
        </p:spPr>
        <p:txBody>
          <a:bodyPr/>
          <a:lstStyle/>
          <a:p>
            <a:pPr/>
            <a:r>
              <a:t>Character data is sorted in alphabetical order (low to high). Sometimes this is what you want. And sometimes (like in this case) it isn't.</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36" name="Shape 536"/>
          <p:cNvSpPr/>
          <p:nvPr>
            <p:ph type="sldImg"/>
          </p:nvPr>
        </p:nvSpPr>
        <p:spPr>
          <a:prstGeom prst="rect">
            <a:avLst/>
          </a:prstGeom>
        </p:spPr>
        <p:txBody>
          <a:bodyPr/>
          <a:lstStyle/>
          <a:p>
            <a:pPr/>
          </a:p>
        </p:txBody>
      </p:sp>
      <p:sp>
        <p:nvSpPr>
          <p:cNvPr id="537" name="Shape 537"/>
          <p:cNvSpPr/>
          <p:nvPr>
            <p:ph type="body" sz="quarter" idx="1"/>
          </p:nvPr>
        </p:nvSpPr>
        <p:spPr>
          <a:prstGeom prst="rect">
            <a:avLst/>
          </a:prstGeom>
        </p:spPr>
        <p:txBody>
          <a:bodyPr/>
          <a:lstStyle>
            <a:lvl1pPr>
              <a:lnSpc>
                <a:spcPct val="125000"/>
              </a:lnSpc>
            </a:lvl1pPr>
          </a:lstStyle>
          <a:p>
            <a:pPr/>
            <a:r>
              <a:t>How will the data sort when the data is a factor?</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41" name="Shape 541"/>
          <p:cNvSpPr/>
          <p:nvPr>
            <p:ph type="sldImg"/>
          </p:nvPr>
        </p:nvSpPr>
        <p:spPr>
          <a:prstGeom prst="rect">
            <a:avLst/>
          </a:prstGeom>
        </p:spPr>
        <p:txBody>
          <a:bodyPr/>
          <a:lstStyle/>
          <a:p>
            <a:pPr/>
          </a:p>
        </p:txBody>
      </p:sp>
      <p:sp>
        <p:nvSpPr>
          <p:cNvPr id="542" name="Shape 542"/>
          <p:cNvSpPr/>
          <p:nvPr>
            <p:ph type="body" sz="quarter" idx="1"/>
          </p:nvPr>
        </p:nvSpPr>
        <p:spPr>
          <a:prstGeom prst="rect">
            <a:avLst/>
          </a:prstGeom>
        </p:spPr>
        <p:txBody>
          <a:bodyPr/>
          <a:lstStyle>
            <a:lvl1pPr>
              <a:lnSpc>
                <a:spcPct val="125000"/>
              </a:lnSpc>
            </a:lvl1pPr>
          </a:lstStyle>
          <a:p>
            <a:pPr/>
            <a:r>
              <a:t>factor data is sorted by its levels</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47" name="Shape 547"/>
          <p:cNvSpPr/>
          <p:nvPr>
            <p:ph type="sldImg"/>
          </p:nvPr>
        </p:nvSpPr>
        <p:spPr>
          <a:prstGeom prst="rect">
            <a:avLst/>
          </a:prstGeom>
        </p:spPr>
        <p:txBody>
          <a:bodyPr/>
          <a:lstStyle/>
          <a:p>
            <a:pPr/>
          </a:p>
        </p:txBody>
      </p:sp>
      <p:sp>
        <p:nvSpPr>
          <p:cNvPr id="548" name="Shape 548"/>
          <p:cNvSpPr/>
          <p:nvPr>
            <p:ph type="body" sz="quarter" idx="1"/>
          </p:nvPr>
        </p:nvSpPr>
        <p:spPr>
          <a:prstGeom prst="rect">
            <a:avLst/>
          </a:prstGeom>
        </p:spPr>
        <p:txBody>
          <a:bodyPr/>
          <a:lstStyle/>
          <a:p>
            <a:pPr/>
            <a:r>
              <a:t>Remember this slide? Should "day" be a factor or a character? What are the pros and cons of this decision?</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52" name="Shape 552"/>
          <p:cNvSpPr/>
          <p:nvPr>
            <p:ph type="sldImg"/>
          </p:nvPr>
        </p:nvSpPr>
        <p:spPr>
          <a:prstGeom prst="rect">
            <a:avLst/>
          </a:prstGeom>
        </p:spPr>
        <p:txBody>
          <a:bodyPr/>
          <a:lstStyle/>
          <a:p>
            <a:pPr/>
          </a:p>
        </p:txBody>
      </p:sp>
      <p:sp>
        <p:nvSpPr>
          <p:cNvPr id="553" name="Shape 553"/>
          <p:cNvSpPr/>
          <p:nvPr>
            <p:ph type="body" sz="quarter" idx="1"/>
          </p:nvPr>
        </p:nvSpPr>
        <p:spPr>
          <a:prstGeom prst="rect">
            <a:avLst/>
          </a:prstGeom>
        </p:spPr>
        <p:txBody>
          <a:bodyPr/>
          <a:lstStyle/>
          <a:p>
            <a:pPr/>
            <a:r>
              <a:t>We're now coming to one of the most complex data types known to mankind: Dates and Times. If you don't believe me that they are unbelievably complex, you will soon.</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8" name="Shape 228"/>
          <p:cNvSpPr/>
          <p:nvPr>
            <p:ph type="sldImg"/>
          </p:nvPr>
        </p:nvSpPr>
        <p:spPr>
          <a:prstGeom prst="rect">
            <a:avLst/>
          </a:prstGeom>
        </p:spPr>
        <p:txBody>
          <a:bodyPr/>
          <a:lstStyle/>
          <a:p>
            <a:pPr/>
          </a:p>
        </p:txBody>
      </p:sp>
      <p:sp>
        <p:nvSpPr>
          <p:cNvPr id="229" name="Shape 229"/>
          <p:cNvSpPr/>
          <p:nvPr>
            <p:ph type="body" sz="quarter" idx="1"/>
          </p:nvPr>
        </p:nvSpPr>
        <p:spPr>
          <a:prstGeom prst="rect">
            <a:avLst/>
          </a:prstGeom>
        </p:spPr>
        <p:txBody>
          <a:bodyPr/>
          <a:lstStyle/>
          <a:p>
            <a:pPr/>
            <a:r>
              <a:t>These are the 4 most important non-numeric data types that you're likely to encounter. We'll be covering each of them today. Each of these datatypes has multiple names, so I'm including a few of those names here.</a:t>
            </a: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61" name="Shape 561"/>
          <p:cNvSpPr/>
          <p:nvPr>
            <p:ph type="sldImg"/>
          </p:nvPr>
        </p:nvSpPr>
        <p:spPr>
          <a:prstGeom prst="rect">
            <a:avLst/>
          </a:prstGeom>
        </p:spPr>
        <p:txBody>
          <a:bodyPr/>
          <a:lstStyle/>
          <a:p>
            <a:pPr/>
          </a:p>
        </p:txBody>
      </p:sp>
      <p:sp>
        <p:nvSpPr>
          <p:cNvPr id="562" name="Shape 562"/>
          <p:cNvSpPr/>
          <p:nvPr>
            <p:ph type="body" sz="quarter" idx="1"/>
          </p:nvPr>
        </p:nvSpPr>
        <p:spPr>
          <a:prstGeom prst="rect">
            <a:avLst/>
          </a:prstGeom>
        </p:spPr>
        <p:txBody>
          <a:bodyPr/>
          <a:lstStyle/>
          <a:p>
            <a:pPr/>
            <a:r>
              <a:t>The complexity with date-times is that you have to cover every possible case ahead of time. Consider these examples that show you how many edge cases there are.</a:t>
            </a:r>
          </a:p>
          <a:p>
            <a:pPr/>
            <a:r>
              <a:t>Leap Years</a:t>
            </a: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66" name="Shape 566"/>
          <p:cNvSpPr/>
          <p:nvPr>
            <p:ph type="sldImg"/>
          </p:nvPr>
        </p:nvSpPr>
        <p:spPr>
          <a:prstGeom prst="rect">
            <a:avLst/>
          </a:prstGeom>
        </p:spPr>
        <p:txBody>
          <a:bodyPr/>
          <a:lstStyle/>
          <a:p>
            <a:pPr/>
          </a:p>
        </p:txBody>
      </p:sp>
      <p:sp>
        <p:nvSpPr>
          <p:cNvPr id="567" name="Shape 567"/>
          <p:cNvSpPr/>
          <p:nvPr>
            <p:ph type="body" sz="quarter" idx="1"/>
          </p:nvPr>
        </p:nvSpPr>
        <p:spPr>
          <a:prstGeom prst="rect">
            <a:avLst/>
          </a:prstGeom>
        </p:spPr>
        <p:txBody>
          <a:bodyPr/>
          <a:lstStyle/>
          <a:p>
            <a:pPr/>
            <a:r>
              <a:t>Daylight Savings Time. Imagine writing a billing system where someone bills by the hour ... and then the clock either skips ahead or moves back and hour!</a:t>
            </a: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71" name="Shape 571"/>
          <p:cNvSpPr/>
          <p:nvPr>
            <p:ph type="sldImg"/>
          </p:nvPr>
        </p:nvSpPr>
        <p:spPr>
          <a:prstGeom prst="rect">
            <a:avLst/>
          </a:prstGeom>
        </p:spPr>
        <p:txBody>
          <a:bodyPr/>
          <a:lstStyle/>
          <a:p>
            <a:pPr/>
          </a:p>
        </p:txBody>
      </p:sp>
      <p:sp>
        <p:nvSpPr>
          <p:cNvPr id="572" name="Shape 572"/>
          <p:cNvSpPr/>
          <p:nvPr>
            <p:ph type="body" sz="quarter" idx="1"/>
          </p:nvPr>
        </p:nvSpPr>
        <p:spPr>
          <a:prstGeom prst="rect">
            <a:avLst/>
          </a:prstGeom>
        </p:spPr>
        <p:txBody>
          <a:bodyPr/>
          <a:lstStyle>
            <a:lvl1pPr>
              <a:defRPr sz="1800"/>
            </a:lvl1pPr>
          </a:lstStyle>
          <a:p>
            <a:pPr/>
            <a:r>
              <a:t>Google "Leap Second"</a:t>
            </a: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76" name="Shape 576"/>
          <p:cNvSpPr/>
          <p:nvPr>
            <p:ph type="sldImg"/>
          </p:nvPr>
        </p:nvSpPr>
        <p:spPr>
          <a:prstGeom prst="rect">
            <a:avLst/>
          </a:prstGeom>
        </p:spPr>
        <p:txBody>
          <a:bodyPr/>
          <a:lstStyle/>
          <a:p>
            <a:pPr/>
          </a:p>
        </p:txBody>
      </p:sp>
      <p:sp>
        <p:nvSpPr>
          <p:cNvPr id="577" name="Shape 577"/>
          <p:cNvSpPr/>
          <p:nvPr>
            <p:ph type="body" sz="quarter" idx="1"/>
          </p:nvPr>
        </p:nvSpPr>
        <p:spPr>
          <a:prstGeom prst="rect">
            <a:avLst/>
          </a:prstGeom>
        </p:spPr>
        <p:txBody>
          <a:bodyPr/>
          <a:lstStyle/>
          <a:p>
            <a:pPr/>
            <a:r>
              <a:t>30 days has September. How can you measure something in "months" when a "month" isn't consistent?</a:t>
            </a: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80" name="Shape 580"/>
          <p:cNvSpPr/>
          <p:nvPr>
            <p:ph type="sldImg"/>
          </p:nvPr>
        </p:nvSpPr>
        <p:spPr>
          <a:prstGeom prst="rect">
            <a:avLst/>
          </a:prstGeom>
        </p:spPr>
        <p:txBody>
          <a:bodyPr/>
          <a:lstStyle/>
          <a:p>
            <a:pPr/>
          </a:p>
        </p:txBody>
      </p:sp>
      <p:sp>
        <p:nvSpPr>
          <p:cNvPr id="581" name="Shape 581"/>
          <p:cNvSpPr/>
          <p:nvPr>
            <p:ph type="body" sz="quarter" idx="1"/>
          </p:nvPr>
        </p:nvSpPr>
        <p:spPr>
          <a:prstGeom prst="rect">
            <a:avLst/>
          </a:prstGeom>
        </p:spPr>
        <p:txBody>
          <a:bodyPr/>
          <a:lstStyle>
            <a:lvl1pPr>
              <a:defRPr sz="2200"/>
            </a:lvl1pPr>
          </a:lstStyle>
          <a:p>
            <a:pPr/>
            <a:r>
              <a:t>This is how Time Zones are laid out. It shows just how big a difference there is between the actual math and rules of dates and times and how we experience it on a day-to-day basis. Note how the international date line moves to accomodate the border between Alaska and Russia.</a:t>
            </a: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86" name="Shape 586"/>
          <p:cNvSpPr/>
          <p:nvPr>
            <p:ph type="sldImg"/>
          </p:nvPr>
        </p:nvSpPr>
        <p:spPr>
          <a:prstGeom prst="rect">
            <a:avLst/>
          </a:prstGeom>
        </p:spPr>
        <p:txBody>
          <a:bodyPr/>
          <a:lstStyle/>
          <a:p>
            <a:pPr/>
          </a:p>
        </p:txBody>
      </p:sp>
      <p:sp>
        <p:nvSpPr>
          <p:cNvPr id="587" name="Shape 587"/>
          <p:cNvSpPr/>
          <p:nvPr>
            <p:ph type="body" sz="quarter" idx="1"/>
          </p:nvPr>
        </p:nvSpPr>
        <p:spPr>
          <a:prstGeom prst="rect">
            <a:avLst/>
          </a:prstGeom>
        </p:spPr>
        <p:txBody>
          <a:bodyPr/>
          <a:lstStyle/>
          <a:p>
            <a:pPr>
              <a:defRPr sz="1600"/>
            </a:pPr>
            <a:r>
              <a:t>For instants, think of timestamps in a database - </a:t>
            </a:r>
            <a:r>
              <a:rPr>
                <a:latin typeface="Avenir Book Oblique"/>
                <a:ea typeface="Avenir Book Oblique"/>
                <a:cs typeface="Avenir Book Oblique"/>
                <a:sym typeface="Avenir Book Oblique"/>
              </a:rPr>
              <a:t>This email went out at this time.</a:t>
            </a:r>
          </a:p>
          <a:p>
            <a:pPr>
              <a:defRPr sz="1600"/>
            </a:pPr>
            <a:r>
              <a:t>For time spans, think of a service that bills by the hour - </a:t>
            </a:r>
            <a:r>
              <a:rPr>
                <a:latin typeface="Avenir Book Oblique"/>
                <a:ea typeface="Avenir Book Oblique"/>
                <a:cs typeface="Avenir Book Oblique"/>
                <a:sym typeface="Avenir Book Oblique"/>
              </a:rPr>
              <a:t>The lawyer spent 2 hours in court.</a:t>
            </a: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92" name="Shape 592"/>
          <p:cNvSpPr/>
          <p:nvPr>
            <p:ph type="sldImg"/>
          </p:nvPr>
        </p:nvSpPr>
        <p:spPr>
          <a:prstGeom prst="rect">
            <a:avLst/>
          </a:prstGeom>
        </p:spPr>
        <p:txBody>
          <a:bodyPr/>
          <a:lstStyle/>
          <a:p>
            <a:pPr/>
          </a:p>
        </p:txBody>
      </p:sp>
      <p:sp>
        <p:nvSpPr>
          <p:cNvPr id="593" name="Shape 593"/>
          <p:cNvSpPr/>
          <p:nvPr>
            <p:ph type="body" sz="quarter" idx="1"/>
          </p:nvPr>
        </p:nvSpPr>
        <p:spPr>
          <a:prstGeom prst="rect">
            <a:avLst/>
          </a:prstGeom>
        </p:spPr>
        <p:txBody>
          <a:bodyPr/>
          <a:lstStyle>
            <a:lvl1pPr>
              <a:defRPr sz="1800"/>
            </a:lvl1pPr>
          </a:lstStyle>
          <a:p>
            <a:pPr/>
            <a:r>
              <a:t>I actually recently helped someone with these exact problems during an Office Hours session. The had a bunch of dates, and wanted to strip the day components out of all of them, so you just had the equivalent of "January 2020" instead of "January 1, 2020", "January 2, 2020", etc. You can't actually remove the day portion of a date in R, but we were able to shift all the days to be "1", which accomplished the same thing.</a:t>
            </a: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98" name="Shape 598"/>
          <p:cNvSpPr/>
          <p:nvPr>
            <p:ph type="sldImg"/>
          </p:nvPr>
        </p:nvSpPr>
        <p:spPr>
          <a:prstGeom prst="rect">
            <a:avLst/>
          </a:prstGeom>
        </p:spPr>
        <p:txBody>
          <a:bodyPr/>
          <a:lstStyle/>
          <a:p>
            <a:pPr/>
          </a:p>
        </p:txBody>
      </p:sp>
      <p:sp>
        <p:nvSpPr>
          <p:cNvPr id="599" name="Shape 599"/>
          <p:cNvSpPr/>
          <p:nvPr>
            <p:ph type="body" sz="quarter" idx="1"/>
          </p:nvPr>
        </p:nvSpPr>
        <p:spPr>
          <a:prstGeom prst="rect">
            <a:avLst/>
          </a:prstGeom>
        </p:spPr>
        <p:txBody>
          <a:bodyPr/>
          <a:lstStyle/>
          <a:p>
            <a:pPr/>
            <a:r>
              <a:t>We're going to be going back to the nycflights database for this problem. Take a minute to think about the answer to this question.</a:t>
            </a: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02" name="Shape 602"/>
          <p:cNvSpPr/>
          <p:nvPr>
            <p:ph type="sldImg"/>
          </p:nvPr>
        </p:nvSpPr>
        <p:spPr>
          <a:prstGeom prst="rect">
            <a:avLst/>
          </a:prstGeom>
        </p:spPr>
        <p:txBody>
          <a:bodyPr/>
          <a:lstStyle/>
          <a:p>
            <a:pPr/>
          </a:p>
        </p:txBody>
      </p:sp>
      <p:sp>
        <p:nvSpPr>
          <p:cNvPr id="603" name="Shape 603"/>
          <p:cNvSpPr/>
          <p:nvPr>
            <p:ph type="body" sz="quarter" idx="1"/>
          </p:nvPr>
        </p:nvSpPr>
        <p:spPr>
          <a:prstGeom prst="rect">
            <a:avLst/>
          </a:prstGeom>
        </p:spPr>
        <p:txBody>
          <a:bodyPr/>
          <a:lstStyle/>
          <a:p>
            <a:pPr/>
            <a:r>
              <a:t>Before diving into the tidyverse packages for dealing with dates and times, let's look at the classes that Base R provides.</a:t>
            </a: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08" name="Shape 608"/>
          <p:cNvSpPr/>
          <p:nvPr>
            <p:ph type="sldImg"/>
          </p:nvPr>
        </p:nvSpPr>
        <p:spPr>
          <a:prstGeom prst="rect">
            <a:avLst/>
          </a:prstGeom>
        </p:spPr>
        <p:txBody>
          <a:bodyPr/>
          <a:lstStyle/>
          <a:p>
            <a:pPr/>
          </a:p>
        </p:txBody>
      </p:sp>
      <p:sp>
        <p:nvSpPr>
          <p:cNvPr id="609" name="Shape 609"/>
          <p:cNvSpPr/>
          <p:nvPr>
            <p:ph type="body" sz="quarter" idx="1"/>
          </p:nvPr>
        </p:nvSpPr>
        <p:spPr>
          <a:prstGeom prst="rect">
            <a:avLst/>
          </a:prstGeom>
        </p:spPr>
        <p:txBody>
          <a:bodyPr/>
          <a:lstStyle/>
          <a:p>
            <a:pPr>
              <a:defRPr sz="2100"/>
            </a:pPr>
            <a:r>
              <a:t>Let's start by reviewing two classes R has for working with </a:t>
            </a:r>
            <a:r>
              <a:rPr>
                <a:latin typeface="Avenir Book Oblique"/>
                <a:ea typeface="Avenir Book Oblique"/>
                <a:cs typeface="Avenir Book Oblique"/>
                <a:sym typeface="Avenir Book Oblique"/>
              </a:rPr>
              <a:t>points in time ("instants").</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6" name="Shape 236"/>
          <p:cNvSpPr/>
          <p:nvPr>
            <p:ph type="sldImg"/>
          </p:nvPr>
        </p:nvSpPr>
        <p:spPr>
          <a:prstGeom prst="rect">
            <a:avLst/>
          </a:prstGeom>
        </p:spPr>
        <p:txBody>
          <a:bodyPr/>
          <a:lstStyle/>
          <a:p>
            <a:pPr/>
          </a:p>
        </p:txBody>
      </p:sp>
      <p:sp>
        <p:nvSpPr>
          <p:cNvPr id="237" name="Shape 237"/>
          <p:cNvSpPr/>
          <p:nvPr>
            <p:ph type="body" sz="quarter" idx="1"/>
          </p:nvPr>
        </p:nvSpPr>
        <p:spPr>
          <a:prstGeom prst="rect">
            <a:avLst/>
          </a:prstGeom>
        </p:spPr>
        <p:txBody>
          <a:bodyPr/>
          <a:lstStyle/>
          <a:p>
            <a:pPr/>
            <a:r>
              <a:t>I often use "class" where Garrett uses "typeof"</a:t>
            </a: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18" name="Shape 618"/>
          <p:cNvSpPr/>
          <p:nvPr>
            <p:ph type="sldImg"/>
          </p:nvPr>
        </p:nvSpPr>
        <p:spPr>
          <a:prstGeom prst="rect">
            <a:avLst/>
          </a:prstGeom>
        </p:spPr>
        <p:txBody>
          <a:bodyPr/>
          <a:lstStyle/>
          <a:p>
            <a:pPr/>
          </a:p>
        </p:txBody>
      </p:sp>
      <p:sp>
        <p:nvSpPr>
          <p:cNvPr id="619" name="Shape 619"/>
          <p:cNvSpPr/>
          <p:nvPr>
            <p:ph type="body" sz="quarter" idx="1"/>
          </p:nvPr>
        </p:nvSpPr>
        <p:spPr>
          <a:prstGeom prst="rect">
            <a:avLst/>
          </a:prstGeom>
        </p:spPr>
        <p:txBody>
          <a:bodyPr/>
          <a:lstStyle>
            <a:lvl1pPr>
              <a:defRPr sz="2200"/>
            </a:lvl1pPr>
          </a:lstStyle>
          <a:p>
            <a:pPr/>
            <a:r>
              <a:t>Unix Standard Epoch</a:t>
            </a: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35" name="Shape 635"/>
          <p:cNvSpPr/>
          <p:nvPr>
            <p:ph type="sldImg"/>
          </p:nvPr>
        </p:nvSpPr>
        <p:spPr>
          <a:prstGeom prst="rect">
            <a:avLst/>
          </a:prstGeom>
        </p:spPr>
        <p:txBody>
          <a:bodyPr/>
          <a:lstStyle/>
          <a:p>
            <a:pPr/>
          </a:p>
        </p:txBody>
      </p:sp>
      <p:sp>
        <p:nvSpPr>
          <p:cNvPr id="636" name="Shape 636"/>
          <p:cNvSpPr/>
          <p:nvPr>
            <p:ph type="body" sz="quarter" idx="1"/>
          </p:nvPr>
        </p:nvSpPr>
        <p:spPr>
          <a:prstGeom prst="rect">
            <a:avLst/>
          </a:prstGeom>
        </p:spPr>
        <p:txBody>
          <a:bodyPr/>
          <a:lstStyle>
            <a:lvl1pPr>
              <a:defRPr sz="2200"/>
            </a:lvl1pPr>
          </a:lstStyle>
          <a:p>
            <a:pPr/>
            <a:r>
              <a:t>This package used to not be loaded automatically when the tidyverse loads. But now I believe that it is.</a:t>
            </a: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43" name="Shape 643"/>
          <p:cNvSpPr/>
          <p:nvPr>
            <p:ph type="sldImg"/>
          </p:nvPr>
        </p:nvSpPr>
        <p:spPr>
          <a:prstGeom prst="rect">
            <a:avLst/>
          </a:prstGeom>
        </p:spPr>
        <p:txBody>
          <a:bodyPr/>
          <a:lstStyle/>
          <a:p>
            <a:pPr/>
          </a:p>
        </p:txBody>
      </p:sp>
      <p:sp>
        <p:nvSpPr>
          <p:cNvPr id="644" name="Shape 644"/>
          <p:cNvSpPr/>
          <p:nvPr>
            <p:ph type="body" sz="quarter" idx="1"/>
          </p:nvPr>
        </p:nvSpPr>
        <p:spPr>
          <a:prstGeom prst="rect">
            <a:avLst/>
          </a:prstGeom>
        </p:spPr>
        <p:txBody>
          <a:bodyPr/>
          <a:lstStyle/>
          <a:p>
            <a:pPr/>
            <a:r>
              <a:t>y = year, m = month, d = day</a:t>
            </a:r>
          </a:p>
          <a:p>
            <a:pPr/>
            <a:r>
              <a:t>Note that the second one is mdy, not ydm.</a:t>
            </a:r>
          </a:p>
          <a:p>
            <a:pPr/>
            <a:r>
              <a:t>The third has hms</a:t>
            </a: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49" name="Shape 649"/>
          <p:cNvSpPr/>
          <p:nvPr>
            <p:ph type="sldImg"/>
          </p:nvPr>
        </p:nvSpPr>
        <p:spPr>
          <a:prstGeom prst="rect">
            <a:avLst/>
          </a:prstGeom>
        </p:spPr>
        <p:txBody>
          <a:bodyPr/>
          <a:lstStyle/>
          <a:p>
            <a:pPr/>
          </a:p>
        </p:txBody>
      </p:sp>
      <p:sp>
        <p:nvSpPr>
          <p:cNvPr id="650" name="Shape 650"/>
          <p:cNvSpPr/>
          <p:nvPr>
            <p:ph type="body" sz="quarter" idx="1"/>
          </p:nvPr>
        </p:nvSpPr>
        <p:spPr>
          <a:prstGeom prst="rect">
            <a:avLst/>
          </a:prstGeom>
        </p:spPr>
        <p:txBody>
          <a:bodyPr/>
          <a:lstStyle>
            <a:lvl1pPr>
              <a:defRPr sz="2200"/>
            </a:lvl1pPr>
          </a:lstStyle>
          <a:p>
            <a:pPr/>
            <a:r>
              <a:t>All possible variations!</a:t>
            </a: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60" name="Shape 660"/>
          <p:cNvSpPr/>
          <p:nvPr>
            <p:ph type="sldImg"/>
          </p:nvPr>
        </p:nvSpPr>
        <p:spPr>
          <a:prstGeom prst="rect">
            <a:avLst/>
          </a:prstGeom>
        </p:spPr>
        <p:txBody>
          <a:bodyPr/>
          <a:lstStyle/>
          <a:p>
            <a:pPr/>
          </a:p>
        </p:txBody>
      </p:sp>
      <p:sp>
        <p:nvSpPr>
          <p:cNvPr id="661" name="Shape 661"/>
          <p:cNvSpPr/>
          <p:nvPr>
            <p:ph type="body" sz="quarter" idx="1"/>
          </p:nvPr>
        </p:nvSpPr>
        <p:spPr>
          <a:prstGeom prst="rect">
            <a:avLst/>
          </a:prstGeom>
        </p:spPr>
        <p:txBody>
          <a:bodyPr/>
          <a:lstStyle/>
          <a:p>
            <a:pPr/>
            <a:r>
              <a:t>That's everything I have to say about parsing dates. Now let's look at accessing and changing components of a datetime object</a:t>
            </a: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74" name="Shape 674"/>
          <p:cNvSpPr/>
          <p:nvPr>
            <p:ph type="sldImg"/>
          </p:nvPr>
        </p:nvSpPr>
        <p:spPr>
          <a:prstGeom prst="rect">
            <a:avLst/>
          </a:prstGeom>
        </p:spPr>
        <p:txBody>
          <a:bodyPr/>
          <a:lstStyle/>
          <a:p>
            <a:pPr/>
          </a:p>
        </p:txBody>
      </p:sp>
      <p:sp>
        <p:nvSpPr>
          <p:cNvPr id="675" name="Shape 675"/>
          <p:cNvSpPr/>
          <p:nvPr>
            <p:ph type="body" sz="quarter" idx="1"/>
          </p:nvPr>
        </p:nvSpPr>
        <p:spPr>
          <a:prstGeom prst="rect">
            <a:avLst/>
          </a:prstGeom>
        </p:spPr>
        <p:txBody>
          <a:bodyPr/>
          <a:lstStyle/>
          <a:p>
            <a:pPr/>
            <a:r>
              <a:t>This is something that's very unique in R.</a:t>
            </a: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80" name="Shape 680"/>
          <p:cNvSpPr/>
          <p:nvPr>
            <p:ph type="sldImg"/>
          </p:nvPr>
        </p:nvSpPr>
        <p:spPr>
          <a:prstGeom prst="rect">
            <a:avLst/>
          </a:prstGeom>
        </p:spPr>
        <p:txBody>
          <a:bodyPr/>
          <a:lstStyle/>
          <a:p>
            <a:pPr/>
          </a:p>
        </p:txBody>
      </p:sp>
      <p:sp>
        <p:nvSpPr>
          <p:cNvPr id="681" name="Shape 681"/>
          <p:cNvSpPr/>
          <p:nvPr>
            <p:ph type="body" sz="quarter" idx="1"/>
          </p:nvPr>
        </p:nvSpPr>
        <p:spPr>
          <a:prstGeom prst="rect">
            <a:avLst/>
          </a:prstGeom>
        </p:spPr>
        <p:txBody>
          <a:bodyPr/>
          <a:lstStyle>
            <a:lvl1pPr>
              <a:defRPr sz="2200"/>
            </a:lvl1pPr>
          </a:lstStyle>
          <a:p>
            <a:pPr/>
            <a:r>
              <a:t>All functions for getting/setting components of a datetime</a:t>
            </a: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91" name="Shape 691"/>
          <p:cNvSpPr/>
          <p:nvPr>
            <p:ph type="sldImg"/>
          </p:nvPr>
        </p:nvSpPr>
        <p:spPr>
          <a:prstGeom prst="rect">
            <a:avLst/>
          </a:prstGeom>
        </p:spPr>
        <p:txBody>
          <a:bodyPr/>
          <a:lstStyle/>
          <a:p>
            <a:pPr/>
          </a:p>
        </p:txBody>
      </p:sp>
      <p:sp>
        <p:nvSpPr>
          <p:cNvPr id="692" name="Shape 692"/>
          <p:cNvSpPr/>
          <p:nvPr>
            <p:ph type="body" sz="quarter" idx="1"/>
          </p:nvPr>
        </p:nvSpPr>
        <p:spPr>
          <a:prstGeom prst="rect">
            <a:avLst/>
          </a:prstGeom>
        </p:spPr>
        <p:txBody>
          <a:bodyPr/>
          <a:lstStyle/>
          <a:p>
            <a:pPr>
              <a:lnSpc>
                <a:spcPct val="125000"/>
              </a:lnSpc>
            </a:pPr>
            <a:r>
              <a:t>Use geom_col() (not geom_bar()).</a:t>
            </a:r>
          </a:p>
          <a:p>
            <a:pPr/>
            <a:r>
              <a:t>    -geom_col assumes you are telling it the height of the bar</a:t>
            </a:r>
          </a:p>
          <a:p>
            <a:pPr/>
            <a:r>
              <a:t>    -geom_bar assumes you are giving it a lot of rows, and asking it to do the counting for you</a:t>
            </a: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03" name="Shape 703"/>
          <p:cNvSpPr/>
          <p:nvPr>
            <p:ph type="sldImg"/>
          </p:nvPr>
        </p:nvSpPr>
        <p:spPr>
          <a:prstGeom prst="rect">
            <a:avLst/>
          </a:prstGeom>
        </p:spPr>
        <p:txBody>
          <a:bodyPr/>
          <a:lstStyle/>
          <a:p>
            <a:pPr/>
          </a:p>
        </p:txBody>
      </p:sp>
      <p:sp>
        <p:nvSpPr>
          <p:cNvPr id="704" name="Shape 704"/>
          <p:cNvSpPr/>
          <p:nvPr>
            <p:ph type="body" sz="quarter" idx="1"/>
          </p:nvPr>
        </p:nvSpPr>
        <p:spPr>
          <a:prstGeom prst="rect">
            <a:avLst/>
          </a:prstGeom>
        </p:spPr>
        <p:txBody>
          <a:bodyPr/>
          <a:lstStyle/>
          <a:p>
            <a:pPr/>
            <a:r>
              <a:t>That concludes everything I wanted to say about how working with non-numeric data. As a reminder, logical/boolean data comes up all the time, and you can use base R for that. I expect that you will regularly have to work with string (character) and date data. And stringr and lubridate really do make those tasks easier. I expect that manipulating factors is something you'll need to do rarely. </a:t>
            </a: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09" name="Shape 709"/>
          <p:cNvSpPr/>
          <p:nvPr>
            <p:ph type="sldImg"/>
          </p:nvPr>
        </p:nvSpPr>
        <p:spPr>
          <a:prstGeom prst="rect">
            <a:avLst/>
          </a:prstGeom>
        </p:spPr>
        <p:txBody>
          <a:bodyPr/>
          <a:lstStyle/>
          <a:p>
            <a:pPr/>
          </a:p>
        </p:txBody>
      </p:sp>
      <p:sp>
        <p:nvSpPr>
          <p:cNvPr id="710" name="Shape 710"/>
          <p:cNvSpPr/>
          <p:nvPr>
            <p:ph type="body" sz="quarter" idx="1"/>
          </p:nvPr>
        </p:nvSpPr>
        <p:spPr>
          <a:prstGeom prst="rect">
            <a:avLst/>
          </a:prstGeom>
        </p:spPr>
        <p:txBody>
          <a:bodyPr/>
          <a:lstStyle/>
          <a:p>
            <a:pPr/>
            <a:r>
              <a:t>I'd now like to give you a minute to write down any thoughts you have about what you just learned, including any questions or things you'd like to follow up on</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3" name="Shape 243"/>
          <p:cNvSpPr/>
          <p:nvPr>
            <p:ph type="sldImg"/>
          </p:nvPr>
        </p:nvSpPr>
        <p:spPr>
          <a:prstGeom prst="rect">
            <a:avLst/>
          </a:prstGeom>
        </p:spPr>
        <p:txBody>
          <a:bodyPr/>
          <a:lstStyle/>
          <a:p>
            <a:pPr/>
          </a:p>
        </p:txBody>
      </p:sp>
      <p:sp>
        <p:nvSpPr>
          <p:cNvPr id="244" name="Shape 244"/>
          <p:cNvSpPr/>
          <p:nvPr>
            <p:ph type="body" sz="quarter" idx="1"/>
          </p:nvPr>
        </p:nvSpPr>
        <p:spPr>
          <a:prstGeom prst="rect">
            <a:avLst/>
          </a:prstGeom>
        </p:spPr>
        <p:txBody>
          <a:bodyPr/>
          <a:lstStyle/>
          <a:p>
            <a:pPr/>
            <a:r>
              <a:t>This is an example of creating a logical value from an expression on another column. This is very common task.</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1" name="Shape 251"/>
          <p:cNvSpPr/>
          <p:nvPr>
            <p:ph type="sldImg"/>
          </p:nvPr>
        </p:nvSpPr>
        <p:spPr>
          <a:prstGeom prst="rect">
            <a:avLst/>
          </a:prstGeom>
        </p:spPr>
        <p:txBody>
          <a:bodyPr/>
          <a:lstStyle/>
          <a:p>
            <a:pPr/>
          </a:p>
        </p:txBody>
      </p:sp>
      <p:sp>
        <p:nvSpPr>
          <p:cNvPr id="252" name="Shape 252"/>
          <p:cNvSpPr/>
          <p:nvPr>
            <p:ph type="body" sz="quarter" idx="1"/>
          </p:nvPr>
        </p:nvSpPr>
        <p:spPr>
          <a:prstGeom prst="rect">
            <a:avLst/>
          </a:prstGeom>
        </p:spPr>
        <p:txBody>
          <a:bodyPr/>
          <a:lstStyle/>
          <a:p>
            <a:pPr/>
            <a:r>
              <a:t>Take a moment to think about how you would answer this question.</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7" name="Shape 257"/>
          <p:cNvSpPr/>
          <p:nvPr>
            <p:ph type="sldImg"/>
          </p:nvPr>
        </p:nvSpPr>
        <p:spPr>
          <a:prstGeom prst="rect">
            <a:avLst/>
          </a:prstGeom>
        </p:spPr>
        <p:txBody>
          <a:bodyPr/>
          <a:lstStyle/>
          <a:p>
            <a:pPr/>
          </a:p>
        </p:txBody>
      </p:sp>
      <p:sp>
        <p:nvSpPr>
          <p:cNvPr id="258" name="Shape 258"/>
          <p:cNvSpPr/>
          <p:nvPr>
            <p:ph type="body" sz="quarter" idx="1"/>
          </p:nvPr>
        </p:nvSpPr>
        <p:spPr>
          <a:prstGeom prst="rect">
            <a:avLst/>
          </a:prstGeom>
        </p:spPr>
        <p:txBody>
          <a:bodyPr/>
          <a:lstStyle/>
          <a:p>
            <a:pPr/>
            <a:r>
              <a:t>With logical data, there is really only one operation you need to know: how to do math with them.</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0" name="Shape 280"/>
          <p:cNvSpPr/>
          <p:nvPr>
            <p:ph type="sldImg"/>
          </p:nvPr>
        </p:nvSpPr>
        <p:spPr>
          <a:prstGeom prst="rect">
            <a:avLst/>
          </a:prstGeom>
        </p:spPr>
        <p:txBody>
          <a:bodyPr/>
          <a:lstStyle/>
          <a:p>
            <a:pPr/>
          </a:p>
        </p:txBody>
      </p:sp>
      <p:sp>
        <p:nvSpPr>
          <p:cNvPr id="281" name="Shape 281"/>
          <p:cNvSpPr/>
          <p:nvPr>
            <p:ph type="body" sz="quarter" idx="1"/>
          </p:nvPr>
        </p:nvSpPr>
        <p:spPr>
          <a:prstGeom prst="rect">
            <a:avLst/>
          </a:prstGeom>
        </p:spPr>
        <p:txBody>
          <a:bodyPr/>
          <a:lstStyle/>
          <a:p>
            <a:pPr/>
            <a:r>
              <a:t>Perhaps demo </a:t>
            </a:r>
          </a:p>
          <a:p>
            <a:pPr/>
            <a:r>
              <a:t>	c(1, 2, 3, 4)</a:t>
            </a:r>
          </a:p>
          <a:p>
            <a:pPr/>
            <a:r>
              <a:t>	c(1, 2, 3, 4) &lt; 4</a:t>
            </a:r>
          </a:p>
          <a:p>
            <a:pPr/>
            <a:r>
              <a:t>	mean(c(1, 2, 3, 4))</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p:bg>
      <p:bgPr>
        <a:solidFill>
          <a:srgbClr val="FFFFFF"/>
        </a:solidFill>
      </p:bgPr>
    </p:bg>
    <p:spTree>
      <p:nvGrpSpPr>
        <p:cNvPr id="1" name=""/>
        <p:cNvGrpSpPr/>
        <p:nvPr/>
      </p:nvGrpSpPr>
      <p:grpSpPr>
        <a:xfrm>
          <a:off x="0" y="0"/>
          <a:ext cx="0" cy="0"/>
          <a:chOff x="0" y="0"/>
          <a:chExt cx="0" cy="0"/>
        </a:xfrm>
      </p:grpSpPr>
      <p:sp>
        <p:nvSpPr>
          <p:cNvPr id="11" name="Garrett Grolemund…"/>
          <p:cNvSpPr txBox="1"/>
          <p:nvPr/>
        </p:nvSpPr>
        <p:spPr>
          <a:xfrm>
            <a:off x="9440582" y="10793754"/>
            <a:ext cx="5352264" cy="18827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lgn="l">
              <a:defRPr sz="5200">
                <a:latin typeface="Source Sans Pro"/>
                <a:ea typeface="Source Sans Pro"/>
                <a:cs typeface="Source Sans Pro"/>
                <a:sym typeface="Source Sans Pro"/>
              </a:defRPr>
            </a:pPr>
            <a:r>
              <a:t>Garrett Grolemund</a:t>
            </a:r>
          </a:p>
          <a:p>
            <a:pPr>
              <a:defRPr sz="2800">
                <a:latin typeface="Source Sans Pro"/>
                <a:ea typeface="Source Sans Pro"/>
                <a:cs typeface="Source Sans Pro"/>
                <a:sym typeface="Source Sans Pro"/>
              </a:defRPr>
            </a:pPr>
            <a:r>
              <a:t>Data Scientist, Educator</a:t>
            </a:r>
          </a:p>
          <a:p>
            <a:pPr>
              <a:defRPr sz="2800">
                <a:latin typeface="Source Sans Pro"/>
                <a:ea typeface="Source Sans Pro"/>
                <a:cs typeface="Source Sans Pro"/>
                <a:sym typeface="Source Sans Pro"/>
              </a:defRPr>
            </a:pPr>
            <a:r>
              <a:t>January 2017</a:t>
            </a:r>
          </a:p>
        </p:txBody>
      </p:sp>
      <p:sp>
        <p:nvSpPr>
          <p:cNvPr id="12" name="Master the Tidyverse"/>
          <p:cNvSpPr txBox="1"/>
          <p:nvPr/>
        </p:nvSpPr>
        <p:spPr>
          <a:xfrm>
            <a:off x="777634" y="1039470"/>
            <a:ext cx="22828730" cy="446341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lnSpc>
                <a:spcPct val="80000"/>
              </a:lnSpc>
              <a:defRPr sz="15000">
                <a:latin typeface="Source Sans Pro ExtraLight"/>
                <a:ea typeface="Source Sans Pro ExtraLight"/>
                <a:cs typeface="Source Sans Pro ExtraLight"/>
                <a:sym typeface="Source Sans Pro ExtraLight"/>
              </a:defRPr>
            </a:lvl1pPr>
          </a:lstStyle>
          <a:p>
            <a:pPr>
              <a:defRPr b="1">
                <a:latin typeface="Source Sans Pro"/>
                <a:ea typeface="Source Sans Pro"/>
                <a:cs typeface="Source Sans Pro"/>
                <a:sym typeface="Source Sans Pro"/>
              </a:defRPr>
            </a:pPr>
            <a:r>
              <a:rPr b="0">
                <a:latin typeface="Source Sans Pro ExtraLight"/>
                <a:ea typeface="Source Sans Pro ExtraLight"/>
                <a:cs typeface="Source Sans Pro ExtraLight"/>
                <a:sym typeface="Source Sans Pro ExtraLight"/>
              </a:rPr>
              <a:t>Master the Tidyverse</a:t>
            </a:r>
          </a:p>
        </p:txBody>
      </p:sp>
      <p:pic>
        <p:nvPicPr>
          <p:cNvPr id="13" name="Image" descr="Image"/>
          <p:cNvPicPr>
            <a:picLocks noChangeAspect="1"/>
          </p:cNvPicPr>
          <p:nvPr/>
        </p:nvPicPr>
        <p:blipFill>
          <a:blip r:embed="rId2">
            <a:extLst/>
          </a:blip>
          <a:srcRect l="4726" t="5029" r="4075" b="5848"/>
          <a:stretch>
            <a:fillRect/>
          </a:stretch>
        </p:blipFill>
        <p:spPr>
          <a:xfrm>
            <a:off x="7953374" y="3648680"/>
            <a:ext cx="8477159" cy="6903525"/>
          </a:xfrm>
          <a:prstGeom prst="rect">
            <a:avLst/>
          </a:prstGeom>
          <a:ln w="12700">
            <a:miter lim="400000"/>
          </a:ln>
        </p:spPr>
      </p:pic>
      <p:sp>
        <p:nvSpPr>
          <p:cNvPr id="14" name="Slide Number"/>
          <p:cNvSpPr txBox="1"/>
          <p:nvPr>
            <p:ph type="sldNum" sz="quarter" idx="2"/>
          </p:nvPr>
        </p:nvSpPr>
        <p:spPr>
          <a:xfrm>
            <a:off x="11952882" y="13019484"/>
            <a:ext cx="460376" cy="498476"/>
          </a:xfrm>
          <a:prstGeom prst="rect">
            <a:avLst/>
          </a:prstGeom>
        </p:spPr>
        <p:txBody>
          <a:bodyPr lIns="71437" tIns="71437" rIns="71437" bIns="71437"/>
          <a:lstStyle>
            <a:lvl1pPr defTabSz="584200">
              <a:defRPr>
                <a:solidFill>
                  <a:srgbClr val="000000"/>
                </a:solidFill>
                <a:latin typeface="Gill Sans"/>
                <a:ea typeface="Gill Sans"/>
                <a:cs typeface="Gill Sans"/>
                <a:sym typeface="Gill San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ext copy">
    <p:bg>
      <p:bgPr>
        <a:solidFill>
          <a:srgbClr val="FFFFFF"/>
        </a:solidFill>
      </p:bgPr>
    </p:bg>
    <p:spTree>
      <p:nvGrpSpPr>
        <p:cNvPr id="1" name=""/>
        <p:cNvGrpSpPr/>
        <p:nvPr/>
      </p:nvGrpSpPr>
      <p:grpSpPr>
        <a:xfrm>
          <a:off x="0" y="0"/>
          <a:ext cx="0" cy="0"/>
          <a:chOff x="0" y="0"/>
          <a:chExt cx="0" cy="0"/>
        </a:xfrm>
      </p:grpSpPr>
      <p:pic>
        <p:nvPicPr>
          <p:cNvPr id="88" name="stringr.png" descr="stringr.png"/>
          <p:cNvPicPr>
            <a:picLocks noChangeAspect="1"/>
          </p:cNvPicPr>
          <p:nvPr/>
        </p:nvPicPr>
        <p:blipFill>
          <a:blip r:embed="rId2">
            <a:extLst/>
          </a:blip>
          <a:stretch>
            <a:fillRect/>
          </a:stretch>
        </p:blipFill>
        <p:spPr>
          <a:xfrm>
            <a:off x="22452291" y="11722550"/>
            <a:ext cx="1536701" cy="1780986"/>
          </a:xfrm>
          <a:prstGeom prst="rect">
            <a:avLst/>
          </a:prstGeom>
          <a:ln w="12700">
            <a:miter lim="400000"/>
          </a:ln>
        </p:spPr>
      </p:pic>
      <p:sp>
        <p:nvSpPr>
          <p:cNvPr id="89" name="Title Text"/>
          <p:cNvSpPr txBox="1"/>
          <p:nvPr>
            <p:ph type="title"/>
          </p:nvPr>
        </p:nvSpPr>
        <p:spPr>
          <a:xfrm>
            <a:off x="4833937" y="357187"/>
            <a:ext cx="14716126" cy="3429001"/>
          </a:xfrm>
          <a:prstGeom prst="rect">
            <a:avLst/>
          </a:prstGeom>
        </p:spPr>
        <p:txBody>
          <a:bodyPr lIns="71437" tIns="71437" rIns="71437" bIns="71437"/>
          <a:lstStyle>
            <a:lvl1pPr algn="ctr" defTabSz="584200">
              <a:defRPr cap="none" sz="11800">
                <a:solidFill>
                  <a:srgbClr val="000000"/>
                </a:solidFill>
                <a:latin typeface="+mn-lt"/>
                <a:ea typeface="+mn-ea"/>
                <a:cs typeface="+mn-cs"/>
                <a:sym typeface="Helvetica Neue"/>
              </a:defRPr>
            </a:lvl1pPr>
          </a:lstStyle>
          <a:p>
            <a:pPr/>
            <a:r>
              <a:t>Title Text</a:t>
            </a:r>
          </a:p>
        </p:txBody>
      </p:sp>
      <p:sp>
        <p:nvSpPr>
          <p:cNvPr id="90" name="Body Level One…"/>
          <p:cNvSpPr txBox="1"/>
          <p:nvPr>
            <p:ph type="body" sz="half" idx="1"/>
          </p:nvPr>
        </p:nvSpPr>
        <p:spPr>
          <a:xfrm>
            <a:off x="5526664" y="4505027"/>
            <a:ext cx="14716126" cy="8036720"/>
          </a:xfrm>
          <a:prstGeom prst="rect">
            <a:avLst/>
          </a:prstGeom>
        </p:spPr>
        <p:txBody>
          <a:bodyPr lIns="71437" tIns="71437" rIns="71437" bIns="71437"/>
          <a:lstStyle>
            <a:lvl1pPr marL="0" indent="317500">
              <a:spcBef>
                <a:spcPts val="5900"/>
              </a:spcBef>
              <a:buSzTx/>
              <a:buNone/>
              <a:defRPr sz="4800">
                <a:solidFill>
                  <a:srgbClr val="FFFFFF"/>
                </a:solidFill>
                <a:latin typeface="+mn-lt"/>
                <a:ea typeface="+mn-ea"/>
                <a:cs typeface="+mn-cs"/>
                <a:sym typeface="Helvetica Neue"/>
              </a:defRPr>
            </a:lvl1pPr>
            <a:lvl2pPr marL="0" indent="762000">
              <a:spcBef>
                <a:spcPts val="5900"/>
              </a:spcBef>
              <a:buSzTx/>
              <a:buNone/>
              <a:defRPr sz="4800">
                <a:solidFill>
                  <a:srgbClr val="FFFFFF"/>
                </a:solidFill>
                <a:latin typeface="+mn-lt"/>
                <a:ea typeface="+mn-ea"/>
                <a:cs typeface="+mn-cs"/>
                <a:sym typeface="Helvetica Neue"/>
              </a:defRPr>
            </a:lvl2pPr>
            <a:lvl3pPr marL="0" indent="1206500">
              <a:spcBef>
                <a:spcPts val="5900"/>
              </a:spcBef>
              <a:buSzTx/>
              <a:buNone/>
              <a:defRPr sz="4800">
                <a:solidFill>
                  <a:srgbClr val="FFFFFF"/>
                </a:solidFill>
                <a:latin typeface="+mn-lt"/>
                <a:ea typeface="+mn-ea"/>
                <a:cs typeface="+mn-cs"/>
                <a:sym typeface="Helvetica Neue"/>
              </a:defRPr>
            </a:lvl3pPr>
            <a:lvl4pPr marL="0" indent="1651000">
              <a:spcBef>
                <a:spcPts val="5900"/>
              </a:spcBef>
              <a:buSzTx/>
              <a:buNone/>
              <a:defRPr sz="4800">
                <a:solidFill>
                  <a:srgbClr val="FFFFFF"/>
                </a:solidFill>
                <a:latin typeface="+mn-lt"/>
                <a:ea typeface="+mn-ea"/>
                <a:cs typeface="+mn-cs"/>
                <a:sym typeface="Helvetica Neue"/>
              </a:defRPr>
            </a:lvl4pPr>
            <a:lvl5pPr marL="0" indent="2095500">
              <a:spcBef>
                <a:spcPts val="5900"/>
              </a:spcBef>
              <a:buSzTx/>
              <a:buNone/>
              <a:defRPr sz="4800">
                <a:solidFill>
                  <a:srgbClr val="FFFFFF"/>
                </a:solidFill>
                <a:latin typeface="+mn-lt"/>
                <a:ea typeface="+mn-ea"/>
                <a:cs typeface="+mn-cs"/>
                <a:sym typeface="Helvetica Neue"/>
              </a:defRPr>
            </a:lvl5pPr>
          </a:lstStyle>
          <a:p>
            <a:pPr/>
            <a:r>
              <a:t>Body Level One</a:t>
            </a:r>
          </a:p>
          <a:p>
            <a:pPr lvl="1"/>
            <a:r>
              <a:t>Body Level Two</a:t>
            </a:r>
          </a:p>
          <a:p>
            <a:pPr lvl="2"/>
            <a:r>
              <a:t>Body Level Three</a:t>
            </a:r>
          </a:p>
          <a:p>
            <a:pPr lvl="3"/>
            <a:r>
              <a:t>Body Level Four</a:t>
            </a:r>
          </a:p>
          <a:p>
            <a:pPr lvl="4"/>
            <a:r>
              <a:t>Body Level Five</a:t>
            </a:r>
          </a:p>
        </p:txBody>
      </p:sp>
      <p:sp>
        <p:nvSpPr>
          <p:cNvPr id="91" name="Slide Number"/>
          <p:cNvSpPr txBox="1"/>
          <p:nvPr>
            <p:ph type="sldNum" sz="quarter" idx="2"/>
          </p:nvPr>
        </p:nvSpPr>
        <p:spPr>
          <a:xfrm>
            <a:off x="11952882" y="13019484"/>
            <a:ext cx="460376" cy="498476"/>
          </a:xfrm>
          <a:prstGeom prst="rect">
            <a:avLst/>
          </a:prstGeom>
        </p:spPr>
        <p:txBody>
          <a:bodyPr lIns="71437" tIns="71437" rIns="71437" bIns="71437"/>
          <a:lstStyle>
            <a:lvl1pPr defTabSz="584200">
              <a:defRPr>
                <a:solidFill>
                  <a:srgbClr val="FFFFFF"/>
                </a:solidFill>
                <a:latin typeface="Gill Sans"/>
                <a:ea typeface="Gill Sans"/>
                <a:cs typeface="Gill Sans"/>
                <a:sym typeface="Gill San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ext copy 6">
    <p:bg>
      <p:bgPr>
        <a:solidFill>
          <a:srgbClr val="FFFFFF"/>
        </a:solidFill>
      </p:bgPr>
    </p:bg>
    <p:spTree>
      <p:nvGrpSpPr>
        <p:cNvPr id="1" name=""/>
        <p:cNvGrpSpPr/>
        <p:nvPr/>
      </p:nvGrpSpPr>
      <p:grpSpPr>
        <a:xfrm>
          <a:off x="0" y="0"/>
          <a:ext cx="0" cy="0"/>
          <a:chOff x="0" y="0"/>
          <a:chExt cx="0" cy="0"/>
        </a:xfrm>
      </p:grpSpPr>
      <p:pic>
        <p:nvPicPr>
          <p:cNvPr id="98" name="stringr.png" descr="stringr.png"/>
          <p:cNvPicPr>
            <a:picLocks noChangeAspect="1"/>
          </p:cNvPicPr>
          <p:nvPr/>
        </p:nvPicPr>
        <p:blipFill>
          <a:blip r:embed="rId2">
            <a:extLst/>
          </a:blip>
          <a:stretch>
            <a:fillRect/>
          </a:stretch>
        </p:blipFill>
        <p:spPr>
          <a:xfrm>
            <a:off x="22452291" y="11722550"/>
            <a:ext cx="1536701" cy="1780986"/>
          </a:xfrm>
          <a:prstGeom prst="rect">
            <a:avLst/>
          </a:prstGeom>
          <a:ln w="12700">
            <a:miter lim="400000"/>
          </a:ln>
        </p:spPr>
      </p:pic>
      <p:sp>
        <p:nvSpPr>
          <p:cNvPr id="99" name="Slide Number"/>
          <p:cNvSpPr txBox="1"/>
          <p:nvPr>
            <p:ph type="sldNum" sz="quarter" idx="2"/>
          </p:nvPr>
        </p:nvSpPr>
        <p:spPr>
          <a:xfrm>
            <a:off x="11952882" y="13019484"/>
            <a:ext cx="460376" cy="498476"/>
          </a:xfrm>
          <a:prstGeom prst="rect">
            <a:avLst/>
          </a:prstGeom>
        </p:spPr>
        <p:txBody>
          <a:bodyPr lIns="71437" tIns="71437" rIns="71437" bIns="71437"/>
          <a:lstStyle>
            <a:lvl1pPr defTabSz="584200">
              <a:defRPr>
                <a:solidFill>
                  <a:srgbClr val="FFFFFF"/>
                </a:solidFill>
                <a:latin typeface="Gill Sans"/>
                <a:ea typeface="Gill Sans"/>
                <a:cs typeface="Gill Sans"/>
                <a:sym typeface="Gill San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ext copy 8">
    <p:bg>
      <p:bgPr>
        <a:solidFill>
          <a:srgbClr val="FFFFFF"/>
        </a:solidFill>
      </p:bgPr>
    </p:bg>
    <p:spTree>
      <p:nvGrpSpPr>
        <p:cNvPr id="1" name=""/>
        <p:cNvGrpSpPr/>
        <p:nvPr/>
      </p:nvGrpSpPr>
      <p:grpSpPr>
        <a:xfrm>
          <a:off x="0" y="0"/>
          <a:ext cx="0" cy="0"/>
          <a:chOff x="0" y="0"/>
          <a:chExt cx="0" cy="0"/>
        </a:xfrm>
      </p:grpSpPr>
      <p:pic>
        <p:nvPicPr>
          <p:cNvPr id="106" name="lubridate.png" descr="lubridate.png"/>
          <p:cNvPicPr>
            <a:picLocks noChangeAspect="1"/>
          </p:cNvPicPr>
          <p:nvPr/>
        </p:nvPicPr>
        <p:blipFill>
          <a:blip r:embed="rId2">
            <a:extLst/>
          </a:blip>
          <a:stretch>
            <a:fillRect/>
          </a:stretch>
        </p:blipFill>
        <p:spPr>
          <a:xfrm>
            <a:off x="22452291" y="11722550"/>
            <a:ext cx="1536701" cy="1780986"/>
          </a:xfrm>
          <a:prstGeom prst="rect">
            <a:avLst/>
          </a:prstGeom>
          <a:ln w="12700">
            <a:miter lim="400000"/>
          </a:ln>
        </p:spPr>
      </p:pic>
      <p:sp>
        <p:nvSpPr>
          <p:cNvPr id="107" name="Slide Number"/>
          <p:cNvSpPr txBox="1"/>
          <p:nvPr>
            <p:ph type="sldNum" sz="quarter" idx="2"/>
          </p:nvPr>
        </p:nvSpPr>
        <p:spPr>
          <a:xfrm>
            <a:off x="11952882" y="13019484"/>
            <a:ext cx="460376" cy="498476"/>
          </a:xfrm>
          <a:prstGeom prst="rect">
            <a:avLst/>
          </a:prstGeom>
        </p:spPr>
        <p:txBody>
          <a:bodyPr lIns="71437" tIns="71437" rIns="71437" bIns="71437"/>
          <a:lstStyle>
            <a:lvl1pPr defTabSz="584200">
              <a:defRPr>
                <a:solidFill>
                  <a:srgbClr val="FFFFFF"/>
                </a:solidFill>
                <a:latin typeface="Gill Sans"/>
                <a:ea typeface="Gill Sans"/>
                <a:cs typeface="Gill Sans"/>
                <a:sym typeface="Gill San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ext copy 9">
    <p:bg>
      <p:bgPr>
        <a:solidFill>
          <a:srgbClr val="FFFFFF"/>
        </a:solidFill>
      </p:bgPr>
    </p:bg>
    <p:spTree>
      <p:nvGrpSpPr>
        <p:cNvPr id="1" name=""/>
        <p:cNvGrpSpPr/>
        <p:nvPr/>
      </p:nvGrpSpPr>
      <p:grpSpPr>
        <a:xfrm>
          <a:off x="0" y="0"/>
          <a:ext cx="0" cy="0"/>
          <a:chOff x="0" y="0"/>
          <a:chExt cx="0" cy="0"/>
        </a:xfrm>
      </p:grpSpPr>
      <p:pic>
        <p:nvPicPr>
          <p:cNvPr id="114" name="hms.png" descr="hms.png"/>
          <p:cNvPicPr>
            <a:picLocks noChangeAspect="1"/>
          </p:cNvPicPr>
          <p:nvPr/>
        </p:nvPicPr>
        <p:blipFill>
          <a:blip r:embed="rId2">
            <a:extLst/>
          </a:blip>
          <a:stretch>
            <a:fillRect/>
          </a:stretch>
        </p:blipFill>
        <p:spPr>
          <a:xfrm>
            <a:off x="22452291" y="11722550"/>
            <a:ext cx="1536701" cy="1780986"/>
          </a:xfrm>
          <a:prstGeom prst="rect">
            <a:avLst/>
          </a:prstGeom>
          <a:ln w="12700">
            <a:miter lim="400000"/>
          </a:ln>
        </p:spPr>
      </p:pic>
      <p:sp>
        <p:nvSpPr>
          <p:cNvPr id="115" name="Slide Number"/>
          <p:cNvSpPr txBox="1"/>
          <p:nvPr>
            <p:ph type="sldNum" sz="quarter" idx="2"/>
          </p:nvPr>
        </p:nvSpPr>
        <p:spPr>
          <a:xfrm>
            <a:off x="11952882" y="13019484"/>
            <a:ext cx="460376" cy="498476"/>
          </a:xfrm>
          <a:prstGeom prst="rect">
            <a:avLst/>
          </a:prstGeom>
        </p:spPr>
        <p:txBody>
          <a:bodyPr lIns="71437" tIns="71437" rIns="71437" bIns="71437"/>
          <a:lstStyle>
            <a:lvl1pPr defTabSz="584200">
              <a:defRPr>
                <a:solidFill>
                  <a:srgbClr val="FFFFFF"/>
                </a:solidFill>
                <a:latin typeface="Gill Sans"/>
                <a:ea typeface="Gill Sans"/>
                <a:cs typeface="Gill Sans"/>
                <a:sym typeface="Gill San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p:bg>
      <p:bgPr>
        <a:solidFill>
          <a:srgbClr val="FFFFFF"/>
        </a:solidFill>
      </p:bgPr>
    </p:bg>
    <p:spTree>
      <p:nvGrpSpPr>
        <p:cNvPr id="1" name=""/>
        <p:cNvGrpSpPr/>
        <p:nvPr/>
      </p:nvGrpSpPr>
      <p:grpSpPr>
        <a:xfrm>
          <a:off x="0" y="0"/>
          <a:ext cx="0" cy="0"/>
          <a:chOff x="0" y="0"/>
          <a:chExt cx="0" cy="0"/>
        </a:xfrm>
      </p:grpSpPr>
      <p:sp>
        <p:nvSpPr>
          <p:cNvPr id="122" name="Slide Number"/>
          <p:cNvSpPr txBox="1"/>
          <p:nvPr>
            <p:ph type="sldNum" sz="quarter" idx="2"/>
          </p:nvPr>
        </p:nvSpPr>
        <p:spPr>
          <a:xfrm>
            <a:off x="11952882" y="13019484"/>
            <a:ext cx="460376" cy="498476"/>
          </a:xfrm>
          <a:prstGeom prst="rect">
            <a:avLst/>
          </a:prstGeom>
        </p:spPr>
        <p:txBody>
          <a:bodyPr lIns="71437" tIns="71437" rIns="71437" bIns="71437"/>
          <a:lstStyle>
            <a:lvl1pPr defTabSz="584200">
              <a:defRPr>
                <a:solidFill>
                  <a:srgbClr val="000000"/>
                </a:solidFill>
                <a:latin typeface="Gill Sans"/>
                <a:ea typeface="Gill Sans"/>
                <a:cs typeface="Gill Sans"/>
                <a:sym typeface="Gill San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Horizontal">
    <p:bg>
      <p:bgPr>
        <a:solidFill>
          <a:srgbClr val="000000"/>
        </a:solidFill>
      </p:bgPr>
    </p:bg>
    <p:spTree>
      <p:nvGrpSpPr>
        <p:cNvPr id="1" name=""/>
        <p:cNvGrpSpPr/>
        <p:nvPr/>
      </p:nvGrpSpPr>
      <p:grpSpPr>
        <a:xfrm>
          <a:off x="0" y="0"/>
          <a:ext cx="0" cy="0"/>
          <a:chOff x="0" y="0"/>
          <a:chExt cx="0" cy="0"/>
        </a:xfrm>
      </p:grpSpPr>
      <p:sp>
        <p:nvSpPr>
          <p:cNvPr id="129" name="sb10067705dm-001_2880x2161.jpeg"/>
          <p:cNvSpPr/>
          <p:nvPr>
            <p:ph type="pic" idx="21"/>
          </p:nvPr>
        </p:nvSpPr>
        <p:spPr>
          <a:xfrm>
            <a:off x="3125968" y="-1762099"/>
            <a:ext cx="18135601" cy="13607998"/>
          </a:xfrm>
          <a:prstGeom prst="rect">
            <a:avLst/>
          </a:prstGeom>
        </p:spPr>
        <p:txBody>
          <a:bodyPr lIns="91439" tIns="45719" rIns="91439" bIns="45719" anchor="t">
            <a:noAutofit/>
          </a:bodyPr>
          <a:lstStyle/>
          <a:p>
            <a:pPr/>
          </a:p>
        </p:txBody>
      </p:sp>
      <p:sp>
        <p:nvSpPr>
          <p:cNvPr id="130" name="Title Text"/>
          <p:cNvSpPr txBox="1"/>
          <p:nvPr>
            <p:ph type="title"/>
          </p:nvPr>
        </p:nvSpPr>
        <p:spPr>
          <a:xfrm>
            <a:off x="635000" y="9512300"/>
            <a:ext cx="23114000" cy="2006600"/>
          </a:xfrm>
          <a:prstGeom prst="rect">
            <a:avLst/>
          </a:prstGeom>
        </p:spPr>
        <p:txBody>
          <a:bodyPr/>
          <a:lstStyle>
            <a:lvl1pPr algn="ctr">
              <a:defRPr cap="none" sz="11200">
                <a:solidFill>
                  <a:srgbClr val="FFFFFF"/>
                </a:solidFill>
                <a:latin typeface="Helvetica Neue Medium"/>
                <a:ea typeface="Helvetica Neue Medium"/>
                <a:cs typeface="Helvetica Neue Medium"/>
                <a:sym typeface="Helvetica Neue Medium"/>
              </a:defRPr>
            </a:lvl1pPr>
          </a:lstStyle>
          <a:p>
            <a:pPr/>
            <a:r>
              <a:t>Title Text</a:t>
            </a:r>
          </a:p>
        </p:txBody>
      </p:sp>
      <p:sp>
        <p:nvSpPr>
          <p:cNvPr id="131" name="Body Level One…"/>
          <p:cNvSpPr txBox="1"/>
          <p:nvPr>
            <p:ph type="body" sz="quarter" idx="1"/>
          </p:nvPr>
        </p:nvSpPr>
        <p:spPr>
          <a:xfrm>
            <a:off x="635000" y="11442700"/>
            <a:ext cx="23114000" cy="1587500"/>
          </a:xfrm>
          <a:prstGeom prst="rect">
            <a:avLst/>
          </a:prstGeom>
        </p:spPr>
        <p:txBody>
          <a:bodyPr anchor="t"/>
          <a:lstStyle>
            <a:lvl1pPr marL="0" indent="0" algn="ctr">
              <a:spcBef>
                <a:spcPts val="0"/>
              </a:spcBef>
              <a:buSzTx/>
              <a:buNone/>
              <a:defRPr sz="5400">
                <a:solidFill>
                  <a:srgbClr val="FFFFFF"/>
                </a:solidFill>
                <a:latin typeface="+mn-lt"/>
                <a:ea typeface="+mn-ea"/>
                <a:cs typeface="+mn-cs"/>
                <a:sym typeface="Helvetica Neue"/>
              </a:defRPr>
            </a:lvl1pPr>
            <a:lvl2pPr marL="0" indent="0" algn="ctr">
              <a:spcBef>
                <a:spcPts val="0"/>
              </a:spcBef>
              <a:buSzTx/>
              <a:buNone/>
              <a:defRPr sz="5400">
                <a:solidFill>
                  <a:srgbClr val="FFFFFF"/>
                </a:solidFill>
                <a:latin typeface="+mn-lt"/>
                <a:ea typeface="+mn-ea"/>
                <a:cs typeface="+mn-cs"/>
                <a:sym typeface="Helvetica Neue"/>
              </a:defRPr>
            </a:lvl2pPr>
            <a:lvl3pPr marL="0" indent="0" algn="ctr">
              <a:spcBef>
                <a:spcPts val="0"/>
              </a:spcBef>
              <a:buSzTx/>
              <a:buNone/>
              <a:defRPr sz="5400">
                <a:solidFill>
                  <a:srgbClr val="FFFFFF"/>
                </a:solidFill>
                <a:latin typeface="+mn-lt"/>
                <a:ea typeface="+mn-ea"/>
                <a:cs typeface="+mn-cs"/>
                <a:sym typeface="Helvetica Neue"/>
              </a:defRPr>
            </a:lvl3pPr>
            <a:lvl4pPr marL="0" indent="0" algn="ctr">
              <a:spcBef>
                <a:spcPts val="0"/>
              </a:spcBef>
              <a:buSzTx/>
              <a:buNone/>
              <a:defRPr sz="5400">
                <a:solidFill>
                  <a:srgbClr val="FFFFFF"/>
                </a:solidFill>
                <a:latin typeface="+mn-lt"/>
                <a:ea typeface="+mn-ea"/>
                <a:cs typeface="+mn-cs"/>
                <a:sym typeface="Helvetica Neue"/>
              </a:defRPr>
            </a:lvl4pPr>
            <a:lvl5pPr marL="0" indent="0" algn="ctr">
              <a:spcBef>
                <a:spcPts val="0"/>
              </a:spcBef>
              <a:buSzTx/>
              <a:buNone/>
              <a:defRPr sz="5400">
                <a:solidFill>
                  <a:srgbClr val="FFFFFF"/>
                </a:solidFill>
                <a:latin typeface="+mn-lt"/>
                <a:ea typeface="+mn-ea"/>
                <a:cs typeface="+mn-cs"/>
                <a:sym typeface="Helvetica Neue"/>
              </a:defRPr>
            </a:lvl5pPr>
          </a:lstStyle>
          <a:p>
            <a:pPr/>
            <a:r>
              <a:t>Body Level One</a:t>
            </a:r>
          </a:p>
          <a:p>
            <a:pPr lvl="1"/>
            <a:r>
              <a:t>Body Level Two</a:t>
            </a:r>
          </a:p>
          <a:p>
            <a:pPr lvl="2"/>
            <a:r>
              <a:t>Body Level Three</a:t>
            </a:r>
          </a:p>
          <a:p>
            <a:pPr lvl="3"/>
            <a:r>
              <a:t>Body Level Four</a:t>
            </a:r>
          </a:p>
          <a:p>
            <a:pPr lvl="4"/>
            <a:r>
              <a:t>Body Level Five</a:t>
            </a:r>
          </a:p>
        </p:txBody>
      </p:sp>
      <p:sp>
        <p:nvSpPr>
          <p:cNvPr id="132" name="Slide Number"/>
          <p:cNvSpPr txBox="1"/>
          <p:nvPr>
            <p:ph type="sldNum" sz="quarter" idx="2"/>
          </p:nvPr>
        </p:nvSpPr>
        <p:spPr>
          <a:xfrm>
            <a:off x="11959031" y="13081000"/>
            <a:ext cx="453238" cy="461059"/>
          </a:xfrm>
          <a:prstGeom prst="rect">
            <a:avLst/>
          </a:prstGeom>
        </p:spPr>
        <p:txBody>
          <a:bodyPr/>
          <a:lstStyle>
            <a:lvl1pPr>
              <a:defRPr>
                <a:solidFill>
                  <a:srgbClr val="FFFFFF"/>
                </a:solidFill>
                <a:latin typeface="Helvetica Neue Light"/>
                <a:ea typeface="Helvetica Neue Light"/>
                <a:cs typeface="Helvetica Neue Light"/>
                <a:sym typeface="Helvetica Neue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bg>
      <p:bgPr>
        <a:solidFill>
          <a:srgbClr val="000000"/>
        </a:solidFill>
      </p:bgPr>
    </p:bg>
    <p:spTree>
      <p:nvGrpSpPr>
        <p:cNvPr id="1" name=""/>
        <p:cNvGrpSpPr/>
        <p:nvPr/>
      </p:nvGrpSpPr>
      <p:grpSpPr>
        <a:xfrm>
          <a:off x="0" y="0"/>
          <a:ext cx="0" cy="0"/>
          <a:chOff x="0" y="0"/>
          <a:chExt cx="0" cy="0"/>
        </a:xfrm>
      </p:grpSpPr>
      <p:sp>
        <p:nvSpPr>
          <p:cNvPr id="139" name="sb10067705dm-001_2880x2161.jpeg"/>
          <p:cNvSpPr/>
          <p:nvPr>
            <p:ph type="pic" idx="21"/>
          </p:nvPr>
        </p:nvSpPr>
        <p:spPr>
          <a:xfrm>
            <a:off x="0" y="-2290234"/>
            <a:ext cx="24384000" cy="18296468"/>
          </a:xfrm>
          <a:prstGeom prst="rect">
            <a:avLst/>
          </a:prstGeom>
        </p:spPr>
        <p:txBody>
          <a:bodyPr lIns="91439" tIns="45719" rIns="91439" bIns="45719" anchor="t">
            <a:noAutofit/>
          </a:bodyPr>
          <a:lstStyle/>
          <a:p>
            <a:pPr/>
          </a:p>
        </p:txBody>
      </p:sp>
      <p:sp>
        <p:nvSpPr>
          <p:cNvPr id="140" name="Slide Number"/>
          <p:cNvSpPr txBox="1"/>
          <p:nvPr>
            <p:ph type="sldNum" sz="quarter" idx="2"/>
          </p:nvPr>
        </p:nvSpPr>
        <p:spPr>
          <a:xfrm>
            <a:off x="11959031" y="13081000"/>
            <a:ext cx="453238" cy="461059"/>
          </a:xfrm>
          <a:prstGeom prst="rect">
            <a:avLst/>
          </a:prstGeom>
        </p:spPr>
        <p:txBody>
          <a:bodyPr/>
          <a:lstStyle>
            <a:lvl1pPr>
              <a:defRPr>
                <a:solidFill>
                  <a:srgbClr val="FFFFFF"/>
                </a:solidFill>
                <a:latin typeface="Helvetica Neue Light"/>
                <a:ea typeface="Helvetica Neue Light"/>
                <a:cs typeface="Helvetica Neue Light"/>
                <a:sym typeface="Helvetica Neue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bg>
      <p:bgPr>
        <a:solidFill>
          <a:srgbClr val="000000"/>
        </a:solidFill>
      </p:bgPr>
    </p:bg>
    <p:spTree>
      <p:nvGrpSpPr>
        <p:cNvPr id="1" name=""/>
        <p:cNvGrpSpPr/>
        <p:nvPr/>
      </p:nvGrpSpPr>
      <p:grpSpPr>
        <a:xfrm>
          <a:off x="0" y="0"/>
          <a:ext cx="0" cy="0"/>
          <a:chOff x="0" y="0"/>
          <a:chExt cx="0" cy="0"/>
        </a:xfrm>
      </p:grpSpPr>
      <p:sp>
        <p:nvSpPr>
          <p:cNvPr id="147" name="Title Text"/>
          <p:cNvSpPr txBox="1"/>
          <p:nvPr>
            <p:ph type="title"/>
          </p:nvPr>
        </p:nvSpPr>
        <p:spPr>
          <a:xfrm>
            <a:off x="1689100" y="355600"/>
            <a:ext cx="21005800" cy="2286000"/>
          </a:xfrm>
          <a:prstGeom prst="rect">
            <a:avLst/>
          </a:prstGeom>
        </p:spPr>
        <p:txBody>
          <a:bodyPr/>
          <a:lstStyle>
            <a:lvl1pPr algn="ctr">
              <a:defRPr cap="none" sz="11200">
                <a:solidFill>
                  <a:srgbClr val="FFFFFF"/>
                </a:solidFill>
                <a:latin typeface="Helvetica Neue Medium"/>
                <a:ea typeface="Helvetica Neue Medium"/>
                <a:cs typeface="Helvetica Neue Medium"/>
                <a:sym typeface="Helvetica Neue Medium"/>
              </a:defRPr>
            </a:lvl1pPr>
          </a:lstStyle>
          <a:p>
            <a:pPr/>
            <a:r>
              <a:t>Title Text</a:t>
            </a:r>
          </a:p>
        </p:txBody>
      </p:sp>
      <p:sp>
        <p:nvSpPr>
          <p:cNvPr id="148" name="Body Level One…"/>
          <p:cNvSpPr txBox="1"/>
          <p:nvPr>
            <p:ph type="body" idx="1"/>
          </p:nvPr>
        </p:nvSpPr>
        <p:spPr>
          <a:xfrm>
            <a:off x="1689100" y="3149600"/>
            <a:ext cx="21005800" cy="9296400"/>
          </a:xfrm>
          <a:prstGeom prst="rect">
            <a:avLst/>
          </a:prstGeom>
        </p:spPr>
        <p:txBody>
          <a:bodyPr/>
          <a:lstStyle>
            <a:lvl1pPr marL="635000" indent="-635000">
              <a:spcBef>
                <a:spcPts val="5900"/>
              </a:spcBef>
              <a:buSzPct val="125000"/>
              <a:defRPr sz="4800">
                <a:solidFill>
                  <a:srgbClr val="FFFFFF"/>
                </a:solidFill>
                <a:latin typeface="+mn-lt"/>
                <a:ea typeface="+mn-ea"/>
                <a:cs typeface="+mn-cs"/>
                <a:sym typeface="Helvetica Neue"/>
              </a:defRPr>
            </a:lvl1pPr>
            <a:lvl2pPr marL="1270000" indent="-635000">
              <a:spcBef>
                <a:spcPts val="5900"/>
              </a:spcBef>
              <a:buSzPct val="125000"/>
              <a:defRPr sz="4800">
                <a:solidFill>
                  <a:srgbClr val="FFFFFF"/>
                </a:solidFill>
                <a:latin typeface="+mn-lt"/>
                <a:ea typeface="+mn-ea"/>
                <a:cs typeface="+mn-cs"/>
                <a:sym typeface="Helvetica Neue"/>
              </a:defRPr>
            </a:lvl2pPr>
            <a:lvl3pPr marL="1905000" indent="-635000">
              <a:spcBef>
                <a:spcPts val="5900"/>
              </a:spcBef>
              <a:buSzPct val="125000"/>
              <a:defRPr sz="4800">
                <a:solidFill>
                  <a:srgbClr val="FFFFFF"/>
                </a:solidFill>
                <a:latin typeface="+mn-lt"/>
                <a:ea typeface="+mn-ea"/>
                <a:cs typeface="+mn-cs"/>
                <a:sym typeface="Helvetica Neue"/>
              </a:defRPr>
            </a:lvl3pPr>
            <a:lvl4pPr marL="2540000" indent="-635000">
              <a:spcBef>
                <a:spcPts val="5900"/>
              </a:spcBef>
              <a:buSzPct val="125000"/>
              <a:defRPr sz="4800">
                <a:solidFill>
                  <a:srgbClr val="FFFFFF"/>
                </a:solidFill>
                <a:latin typeface="+mn-lt"/>
                <a:ea typeface="+mn-ea"/>
                <a:cs typeface="+mn-cs"/>
                <a:sym typeface="Helvetica Neue"/>
              </a:defRPr>
            </a:lvl4pPr>
            <a:lvl5pPr marL="3175000" indent="-635000">
              <a:spcBef>
                <a:spcPts val="5900"/>
              </a:spcBef>
              <a:buSzPct val="125000"/>
              <a:defRPr sz="4800">
                <a:solidFill>
                  <a:srgbClr val="FFFFFF"/>
                </a:solidFill>
                <a:latin typeface="+mn-lt"/>
                <a:ea typeface="+mn-ea"/>
                <a:cs typeface="+mn-cs"/>
                <a:sym typeface="Helvetica Neue"/>
              </a:defRPr>
            </a:lvl5pPr>
          </a:lstStyle>
          <a:p>
            <a:pPr/>
            <a:r>
              <a:t>Body Level One</a:t>
            </a:r>
          </a:p>
          <a:p>
            <a:pPr lvl="1"/>
            <a:r>
              <a:t>Body Level Two</a:t>
            </a:r>
          </a:p>
          <a:p>
            <a:pPr lvl="2"/>
            <a:r>
              <a:t>Body Level Three</a:t>
            </a:r>
          </a:p>
          <a:p>
            <a:pPr lvl="3"/>
            <a:r>
              <a:t>Body Level Four</a:t>
            </a:r>
          </a:p>
          <a:p>
            <a:pPr lvl="4"/>
            <a:r>
              <a:t>Body Level Five</a:t>
            </a:r>
          </a:p>
        </p:txBody>
      </p:sp>
      <p:sp>
        <p:nvSpPr>
          <p:cNvPr id="149" name="Slide Number"/>
          <p:cNvSpPr txBox="1"/>
          <p:nvPr>
            <p:ph type="sldNum" sz="quarter" idx="2"/>
          </p:nvPr>
        </p:nvSpPr>
        <p:spPr>
          <a:xfrm>
            <a:off x="11959031" y="13081000"/>
            <a:ext cx="453238" cy="461059"/>
          </a:xfrm>
          <a:prstGeom prst="rect">
            <a:avLst/>
          </a:prstGeom>
        </p:spPr>
        <p:txBody>
          <a:bodyPr/>
          <a:lstStyle>
            <a:lvl1pPr>
              <a:defRPr>
                <a:solidFill>
                  <a:srgbClr val="FFFFFF"/>
                </a:solidFill>
                <a:latin typeface="Helvetica Neue Light"/>
                <a:ea typeface="Helvetica Neue Light"/>
                <a:cs typeface="Helvetica Neue Light"/>
                <a:sym typeface="Helvetica Neue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Horizontal">
    <p:bg>
      <p:bgPr>
        <a:solidFill>
          <a:srgbClr val="000000"/>
        </a:solidFill>
      </p:bgPr>
    </p:bg>
    <p:spTree>
      <p:nvGrpSpPr>
        <p:cNvPr id="1" name=""/>
        <p:cNvGrpSpPr/>
        <p:nvPr/>
      </p:nvGrpSpPr>
      <p:grpSpPr>
        <a:xfrm>
          <a:off x="0" y="0"/>
          <a:ext cx="0" cy="0"/>
          <a:chOff x="0" y="0"/>
          <a:chExt cx="0" cy="0"/>
        </a:xfrm>
      </p:grpSpPr>
      <p:sp>
        <p:nvSpPr>
          <p:cNvPr id="156" name="Image"/>
          <p:cNvSpPr/>
          <p:nvPr>
            <p:ph type="pic" idx="21"/>
          </p:nvPr>
        </p:nvSpPr>
        <p:spPr>
          <a:xfrm>
            <a:off x="2137171" y="714375"/>
            <a:ext cx="17395034" cy="8637945"/>
          </a:xfrm>
          <a:prstGeom prst="rect">
            <a:avLst/>
          </a:prstGeom>
        </p:spPr>
        <p:txBody>
          <a:bodyPr lIns="91439" tIns="45719" rIns="91439" bIns="45719" anchor="t">
            <a:noAutofit/>
          </a:bodyPr>
          <a:lstStyle/>
          <a:p>
            <a:pPr/>
          </a:p>
        </p:txBody>
      </p:sp>
      <p:sp>
        <p:nvSpPr>
          <p:cNvPr id="157" name="Title Text"/>
          <p:cNvSpPr txBox="1"/>
          <p:nvPr>
            <p:ph type="title"/>
          </p:nvPr>
        </p:nvSpPr>
        <p:spPr>
          <a:xfrm>
            <a:off x="4833937" y="9447609"/>
            <a:ext cx="14716126" cy="2000251"/>
          </a:xfrm>
          <a:prstGeom prst="rect">
            <a:avLst/>
          </a:prstGeom>
        </p:spPr>
        <p:txBody>
          <a:bodyPr lIns="71437" tIns="71437" rIns="71437" bIns="71437"/>
          <a:lstStyle>
            <a:lvl1pPr algn="ctr" defTabSz="821531">
              <a:defRPr cap="none" sz="11200">
                <a:solidFill>
                  <a:srgbClr val="FFFFFF"/>
                </a:solidFill>
                <a:latin typeface="Helvetica Neue Medium"/>
                <a:ea typeface="Helvetica Neue Medium"/>
                <a:cs typeface="Helvetica Neue Medium"/>
                <a:sym typeface="Helvetica Neue Medium"/>
              </a:defRPr>
            </a:lvl1pPr>
          </a:lstStyle>
          <a:p>
            <a:pPr/>
            <a:r>
              <a:t>Title Text</a:t>
            </a:r>
          </a:p>
        </p:txBody>
      </p:sp>
      <p:sp>
        <p:nvSpPr>
          <p:cNvPr id="158" name="Body Level One…"/>
          <p:cNvSpPr txBox="1"/>
          <p:nvPr>
            <p:ph type="body" sz="quarter" idx="1"/>
          </p:nvPr>
        </p:nvSpPr>
        <p:spPr>
          <a:xfrm>
            <a:off x="4833937" y="11465718"/>
            <a:ext cx="14716126" cy="1589486"/>
          </a:xfrm>
          <a:prstGeom prst="rect">
            <a:avLst/>
          </a:prstGeom>
        </p:spPr>
        <p:txBody>
          <a:bodyPr lIns="71437" tIns="71437" rIns="71437" bIns="71437" anchor="t"/>
          <a:lstStyle>
            <a:lvl1pPr marL="0" indent="0" algn="ctr" defTabSz="821531">
              <a:spcBef>
                <a:spcPts val="0"/>
              </a:spcBef>
              <a:buSzTx/>
              <a:buNone/>
              <a:defRPr sz="5200">
                <a:solidFill>
                  <a:srgbClr val="FFFFFF"/>
                </a:solidFill>
                <a:latin typeface="+mn-lt"/>
                <a:ea typeface="+mn-ea"/>
                <a:cs typeface="+mn-cs"/>
                <a:sym typeface="Helvetica Neue"/>
              </a:defRPr>
            </a:lvl1pPr>
            <a:lvl2pPr marL="0" indent="228600" algn="ctr" defTabSz="821531">
              <a:spcBef>
                <a:spcPts val="0"/>
              </a:spcBef>
              <a:buSzTx/>
              <a:buNone/>
              <a:defRPr sz="5200">
                <a:solidFill>
                  <a:srgbClr val="FFFFFF"/>
                </a:solidFill>
                <a:latin typeface="+mn-lt"/>
                <a:ea typeface="+mn-ea"/>
                <a:cs typeface="+mn-cs"/>
                <a:sym typeface="Helvetica Neue"/>
              </a:defRPr>
            </a:lvl2pPr>
            <a:lvl3pPr marL="0" indent="457200" algn="ctr" defTabSz="821531">
              <a:spcBef>
                <a:spcPts val="0"/>
              </a:spcBef>
              <a:buSzTx/>
              <a:buNone/>
              <a:defRPr sz="5200">
                <a:solidFill>
                  <a:srgbClr val="FFFFFF"/>
                </a:solidFill>
                <a:latin typeface="+mn-lt"/>
                <a:ea typeface="+mn-ea"/>
                <a:cs typeface="+mn-cs"/>
                <a:sym typeface="Helvetica Neue"/>
              </a:defRPr>
            </a:lvl3pPr>
            <a:lvl4pPr marL="0" indent="685800" algn="ctr" defTabSz="821531">
              <a:spcBef>
                <a:spcPts val="0"/>
              </a:spcBef>
              <a:buSzTx/>
              <a:buNone/>
              <a:defRPr sz="5200">
                <a:solidFill>
                  <a:srgbClr val="FFFFFF"/>
                </a:solidFill>
                <a:latin typeface="+mn-lt"/>
                <a:ea typeface="+mn-ea"/>
                <a:cs typeface="+mn-cs"/>
                <a:sym typeface="Helvetica Neue"/>
              </a:defRPr>
            </a:lvl4pPr>
            <a:lvl5pPr marL="0" indent="914400" algn="ctr" defTabSz="821531">
              <a:spcBef>
                <a:spcPts val="0"/>
              </a:spcBef>
              <a:buSzTx/>
              <a:buNone/>
              <a:defRPr sz="5200">
                <a:solidFill>
                  <a:srgbClr val="FFFFFF"/>
                </a:solidFill>
                <a:latin typeface="+mn-lt"/>
                <a:ea typeface="+mn-ea"/>
                <a:cs typeface="+mn-cs"/>
                <a:sym typeface="Helvetica Neue"/>
              </a:defRPr>
            </a:lvl5pPr>
          </a:lstStyle>
          <a:p>
            <a:pPr/>
            <a:r>
              <a:t>Body Level One</a:t>
            </a:r>
          </a:p>
          <a:p>
            <a:pPr lvl="1"/>
            <a:r>
              <a:t>Body Level Two</a:t>
            </a:r>
          </a:p>
          <a:p>
            <a:pPr lvl="2"/>
            <a:r>
              <a:t>Body Level Three</a:t>
            </a:r>
          </a:p>
          <a:p>
            <a:pPr lvl="3"/>
            <a:r>
              <a:t>Body Level Four</a:t>
            </a:r>
          </a:p>
          <a:p>
            <a:pPr lvl="4"/>
            <a:r>
              <a:t>Body Level Five</a:t>
            </a:r>
          </a:p>
        </p:txBody>
      </p:sp>
      <p:sp>
        <p:nvSpPr>
          <p:cNvPr id="159" name="Slide Number"/>
          <p:cNvSpPr txBox="1"/>
          <p:nvPr>
            <p:ph type="sldNum" sz="quarter" idx="2"/>
          </p:nvPr>
        </p:nvSpPr>
        <p:spPr>
          <a:xfrm>
            <a:off x="11954103" y="13073062"/>
            <a:ext cx="466269" cy="477671"/>
          </a:xfrm>
          <a:prstGeom prst="rect">
            <a:avLst/>
          </a:prstGeom>
        </p:spPr>
        <p:txBody>
          <a:bodyPr lIns="71437" tIns="71437" rIns="71437" bIns="71437"/>
          <a:lstStyle>
            <a:lvl1pPr defTabSz="821531">
              <a:defRPr sz="2200">
                <a:solidFill>
                  <a:srgbClr val="FFFFFF"/>
                </a:solidFill>
                <a:latin typeface="Helvetica Neue Light"/>
                <a:ea typeface="Helvetica Neue Light"/>
                <a:cs typeface="Helvetica Neue Light"/>
                <a:sym typeface="Helvetica Neue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bg>
      <p:bgPr>
        <a:solidFill>
          <a:srgbClr val="000000"/>
        </a:solidFill>
      </p:bgPr>
    </p:bg>
    <p:spTree>
      <p:nvGrpSpPr>
        <p:cNvPr id="1" name=""/>
        <p:cNvGrpSpPr/>
        <p:nvPr/>
      </p:nvGrpSpPr>
      <p:grpSpPr>
        <a:xfrm>
          <a:off x="0" y="0"/>
          <a:ext cx="0" cy="0"/>
          <a:chOff x="0" y="0"/>
          <a:chExt cx="0" cy="0"/>
        </a:xfrm>
      </p:grpSpPr>
      <p:sp>
        <p:nvSpPr>
          <p:cNvPr id="166" name="108348088_flipped_1647x1098.jpeg"/>
          <p:cNvSpPr/>
          <p:nvPr>
            <p:ph type="pic" sz="half" idx="21"/>
          </p:nvPr>
        </p:nvSpPr>
        <p:spPr>
          <a:xfrm>
            <a:off x="8750300" y="3149600"/>
            <a:ext cx="13944600" cy="9296400"/>
          </a:xfrm>
          <a:prstGeom prst="rect">
            <a:avLst/>
          </a:prstGeom>
        </p:spPr>
        <p:txBody>
          <a:bodyPr lIns="91439" tIns="45719" rIns="91439" bIns="45719" anchor="t">
            <a:noAutofit/>
          </a:bodyPr>
          <a:lstStyle/>
          <a:p>
            <a:pPr/>
          </a:p>
        </p:txBody>
      </p:sp>
      <p:sp>
        <p:nvSpPr>
          <p:cNvPr id="167" name="Title Text"/>
          <p:cNvSpPr txBox="1"/>
          <p:nvPr>
            <p:ph type="title"/>
          </p:nvPr>
        </p:nvSpPr>
        <p:spPr>
          <a:xfrm>
            <a:off x="1689100" y="355600"/>
            <a:ext cx="21005800" cy="2286000"/>
          </a:xfrm>
          <a:prstGeom prst="rect">
            <a:avLst/>
          </a:prstGeom>
        </p:spPr>
        <p:txBody>
          <a:bodyPr/>
          <a:lstStyle>
            <a:lvl1pPr algn="ctr">
              <a:defRPr cap="none" sz="11200">
                <a:solidFill>
                  <a:srgbClr val="FFFFFF"/>
                </a:solidFill>
                <a:latin typeface="Helvetica Neue Medium"/>
                <a:ea typeface="Helvetica Neue Medium"/>
                <a:cs typeface="Helvetica Neue Medium"/>
                <a:sym typeface="Helvetica Neue Medium"/>
              </a:defRPr>
            </a:lvl1pPr>
          </a:lstStyle>
          <a:p>
            <a:pPr/>
            <a:r>
              <a:t>Title Text</a:t>
            </a:r>
          </a:p>
        </p:txBody>
      </p:sp>
      <p:sp>
        <p:nvSpPr>
          <p:cNvPr id="168" name="Body Level One…"/>
          <p:cNvSpPr txBox="1"/>
          <p:nvPr>
            <p:ph type="body" sz="half" idx="1"/>
          </p:nvPr>
        </p:nvSpPr>
        <p:spPr>
          <a:xfrm>
            <a:off x="1689100" y="3149600"/>
            <a:ext cx="10223500" cy="9296400"/>
          </a:xfrm>
          <a:prstGeom prst="rect">
            <a:avLst/>
          </a:prstGeom>
        </p:spPr>
        <p:txBody>
          <a:bodyPr/>
          <a:lstStyle>
            <a:lvl1pPr marL="558800" indent="-558800">
              <a:spcBef>
                <a:spcPts val="4500"/>
              </a:spcBef>
              <a:buSzPct val="125000"/>
              <a:defRPr sz="3800">
                <a:solidFill>
                  <a:srgbClr val="FFFFFF"/>
                </a:solidFill>
                <a:latin typeface="+mn-lt"/>
                <a:ea typeface="+mn-ea"/>
                <a:cs typeface="+mn-cs"/>
                <a:sym typeface="Helvetica Neue"/>
              </a:defRPr>
            </a:lvl1pPr>
            <a:lvl2pPr marL="1117600" indent="-558800">
              <a:spcBef>
                <a:spcPts val="4500"/>
              </a:spcBef>
              <a:buSzPct val="125000"/>
              <a:defRPr sz="3800">
                <a:solidFill>
                  <a:srgbClr val="FFFFFF"/>
                </a:solidFill>
                <a:latin typeface="+mn-lt"/>
                <a:ea typeface="+mn-ea"/>
                <a:cs typeface="+mn-cs"/>
                <a:sym typeface="Helvetica Neue"/>
              </a:defRPr>
            </a:lvl2pPr>
            <a:lvl3pPr marL="1676400" indent="-558800">
              <a:spcBef>
                <a:spcPts val="4500"/>
              </a:spcBef>
              <a:buSzPct val="125000"/>
              <a:defRPr sz="3800">
                <a:solidFill>
                  <a:srgbClr val="FFFFFF"/>
                </a:solidFill>
                <a:latin typeface="+mn-lt"/>
                <a:ea typeface="+mn-ea"/>
                <a:cs typeface="+mn-cs"/>
                <a:sym typeface="Helvetica Neue"/>
              </a:defRPr>
            </a:lvl3pPr>
            <a:lvl4pPr marL="2235200" indent="-558800">
              <a:spcBef>
                <a:spcPts val="4500"/>
              </a:spcBef>
              <a:buSzPct val="125000"/>
              <a:defRPr sz="3800">
                <a:solidFill>
                  <a:srgbClr val="FFFFFF"/>
                </a:solidFill>
                <a:latin typeface="+mn-lt"/>
                <a:ea typeface="+mn-ea"/>
                <a:cs typeface="+mn-cs"/>
                <a:sym typeface="Helvetica Neue"/>
              </a:defRPr>
            </a:lvl4pPr>
            <a:lvl5pPr marL="2794000" indent="-558800">
              <a:spcBef>
                <a:spcPts val="4500"/>
              </a:spcBef>
              <a:buSzPct val="125000"/>
              <a:defRPr sz="3800">
                <a:solidFill>
                  <a:srgbClr val="FFFFFF"/>
                </a:solidFill>
                <a:latin typeface="+mn-lt"/>
                <a:ea typeface="+mn-ea"/>
                <a:cs typeface="+mn-cs"/>
                <a:sym typeface="Helvetica Neue"/>
              </a:defRPr>
            </a:lvl5pPr>
          </a:lstStyle>
          <a:p>
            <a:pPr/>
            <a:r>
              <a:t>Body Level One</a:t>
            </a:r>
          </a:p>
          <a:p>
            <a:pPr lvl="1"/>
            <a:r>
              <a:t>Body Level Two</a:t>
            </a:r>
          </a:p>
          <a:p>
            <a:pPr lvl="2"/>
            <a:r>
              <a:t>Body Level Three</a:t>
            </a:r>
          </a:p>
          <a:p>
            <a:pPr lvl="3"/>
            <a:r>
              <a:t>Body Level Four</a:t>
            </a:r>
          </a:p>
          <a:p>
            <a:pPr lvl="4"/>
            <a:r>
              <a:t>Body Level Five</a:t>
            </a:r>
          </a:p>
        </p:txBody>
      </p:sp>
      <p:sp>
        <p:nvSpPr>
          <p:cNvPr id="169" name="Slide Number"/>
          <p:cNvSpPr txBox="1"/>
          <p:nvPr>
            <p:ph type="sldNum" sz="quarter" idx="2"/>
          </p:nvPr>
        </p:nvSpPr>
        <p:spPr>
          <a:xfrm>
            <a:off x="11959031" y="13081000"/>
            <a:ext cx="453238" cy="461059"/>
          </a:xfrm>
          <a:prstGeom prst="rect">
            <a:avLst/>
          </a:prstGeom>
        </p:spPr>
        <p:txBody>
          <a:bodyPr/>
          <a:lstStyle>
            <a:lvl1pPr>
              <a:defRPr>
                <a:solidFill>
                  <a:srgbClr val="FFFFFF"/>
                </a:solidFill>
                <a:latin typeface="Helvetica Neue Light"/>
                <a:ea typeface="Helvetica Neue Light"/>
                <a:cs typeface="Helvetica Neue Light"/>
                <a:sym typeface="Helvetica Neue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ransition Slide">
    <p:bg>
      <p:bgPr>
        <a:gradFill flip="none" rotWithShape="1">
          <a:gsLst>
            <a:gs pos="0">
              <a:srgbClr val="4287C7"/>
            </a:gs>
            <a:gs pos="81366">
              <a:srgbClr val="4D7090"/>
            </a:gs>
            <a:gs pos="100000">
              <a:srgbClr val="585858"/>
            </a:gs>
          </a:gsLst>
          <a:path path="circle">
            <a:fillToRect l="50000" t="50000" r="50000" b="50000"/>
          </a:path>
        </a:gradFill>
      </p:bgPr>
    </p:bg>
    <p:spTree>
      <p:nvGrpSpPr>
        <p:cNvPr id="1" name=""/>
        <p:cNvGrpSpPr/>
        <p:nvPr/>
      </p:nvGrpSpPr>
      <p:grpSpPr>
        <a:xfrm>
          <a:off x="0" y="0"/>
          <a:ext cx="0" cy="0"/>
          <a:chOff x="0" y="0"/>
          <a:chExt cx="0" cy="0"/>
        </a:xfrm>
      </p:grpSpPr>
      <p:pic>
        <p:nvPicPr>
          <p:cNvPr id="21" name="image2.png" descr="image2.png"/>
          <p:cNvPicPr>
            <a:picLocks noChangeAspect="1"/>
          </p:cNvPicPr>
          <p:nvPr/>
        </p:nvPicPr>
        <p:blipFill>
          <a:blip r:embed="rId2">
            <a:alphaModFix amt="5000"/>
            <a:extLst/>
          </a:blip>
          <a:stretch>
            <a:fillRect/>
          </a:stretch>
        </p:blipFill>
        <p:spPr>
          <a:xfrm>
            <a:off x="17445533" y="7107732"/>
            <a:ext cx="7624268" cy="7624268"/>
          </a:xfrm>
          <a:prstGeom prst="rect">
            <a:avLst/>
          </a:prstGeom>
          <a:ln w="12700">
            <a:miter lim="400000"/>
          </a:ln>
        </p:spPr>
      </p:pic>
      <p:sp>
        <p:nvSpPr>
          <p:cNvPr id="2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Subtitle">
    <p:bg>
      <p:bgPr>
        <a:solidFill>
          <a:srgbClr val="000000"/>
        </a:solidFill>
      </p:bgPr>
    </p:bg>
    <p:spTree>
      <p:nvGrpSpPr>
        <p:cNvPr id="1" name=""/>
        <p:cNvGrpSpPr/>
        <p:nvPr/>
      </p:nvGrpSpPr>
      <p:grpSpPr>
        <a:xfrm>
          <a:off x="0" y="0"/>
          <a:ext cx="0" cy="0"/>
          <a:chOff x="0" y="0"/>
          <a:chExt cx="0" cy="0"/>
        </a:xfrm>
      </p:grpSpPr>
      <p:sp>
        <p:nvSpPr>
          <p:cNvPr id="176" name="Title Text"/>
          <p:cNvSpPr txBox="1"/>
          <p:nvPr>
            <p:ph type="title"/>
          </p:nvPr>
        </p:nvSpPr>
        <p:spPr>
          <a:xfrm>
            <a:off x="1778000" y="2298700"/>
            <a:ext cx="20828000" cy="4648200"/>
          </a:xfrm>
          <a:prstGeom prst="rect">
            <a:avLst/>
          </a:prstGeom>
        </p:spPr>
        <p:txBody>
          <a:bodyPr anchor="b"/>
          <a:lstStyle>
            <a:lvl1pPr algn="ctr">
              <a:defRPr cap="none" sz="11200">
                <a:solidFill>
                  <a:srgbClr val="FFFFFF"/>
                </a:solidFill>
                <a:latin typeface="Helvetica Neue Medium"/>
                <a:ea typeface="Helvetica Neue Medium"/>
                <a:cs typeface="Helvetica Neue Medium"/>
                <a:sym typeface="Helvetica Neue Medium"/>
              </a:defRPr>
            </a:lvl1pPr>
          </a:lstStyle>
          <a:p>
            <a:pPr/>
            <a:r>
              <a:t>Title Text</a:t>
            </a:r>
          </a:p>
        </p:txBody>
      </p:sp>
      <p:sp>
        <p:nvSpPr>
          <p:cNvPr id="177" name="Body Level One…"/>
          <p:cNvSpPr txBox="1"/>
          <p:nvPr>
            <p:ph type="body" sz="quarter" idx="1"/>
          </p:nvPr>
        </p:nvSpPr>
        <p:spPr>
          <a:xfrm>
            <a:off x="1778000" y="7073900"/>
            <a:ext cx="20828000" cy="1587500"/>
          </a:xfrm>
          <a:prstGeom prst="rect">
            <a:avLst/>
          </a:prstGeom>
        </p:spPr>
        <p:txBody>
          <a:bodyPr anchor="t"/>
          <a:lstStyle>
            <a:lvl1pPr marL="0" indent="0" algn="ctr">
              <a:spcBef>
                <a:spcPts val="0"/>
              </a:spcBef>
              <a:buSzTx/>
              <a:buNone/>
              <a:defRPr sz="5400">
                <a:solidFill>
                  <a:srgbClr val="FFFFFF"/>
                </a:solidFill>
                <a:latin typeface="+mn-lt"/>
                <a:ea typeface="+mn-ea"/>
                <a:cs typeface="+mn-cs"/>
                <a:sym typeface="Helvetica Neue"/>
              </a:defRPr>
            </a:lvl1pPr>
            <a:lvl2pPr marL="0" indent="0" algn="ctr">
              <a:spcBef>
                <a:spcPts val="0"/>
              </a:spcBef>
              <a:buSzTx/>
              <a:buNone/>
              <a:defRPr sz="5400">
                <a:solidFill>
                  <a:srgbClr val="FFFFFF"/>
                </a:solidFill>
                <a:latin typeface="+mn-lt"/>
                <a:ea typeface="+mn-ea"/>
                <a:cs typeface="+mn-cs"/>
                <a:sym typeface="Helvetica Neue"/>
              </a:defRPr>
            </a:lvl2pPr>
            <a:lvl3pPr marL="0" indent="0" algn="ctr">
              <a:spcBef>
                <a:spcPts val="0"/>
              </a:spcBef>
              <a:buSzTx/>
              <a:buNone/>
              <a:defRPr sz="5400">
                <a:solidFill>
                  <a:srgbClr val="FFFFFF"/>
                </a:solidFill>
                <a:latin typeface="+mn-lt"/>
                <a:ea typeface="+mn-ea"/>
                <a:cs typeface="+mn-cs"/>
                <a:sym typeface="Helvetica Neue"/>
              </a:defRPr>
            </a:lvl3pPr>
            <a:lvl4pPr marL="0" indent="0" algn="ctr">
              <a:spcBef>
                <a:spcPts val="0"/>
              </a:spcBef>
              <a:buSzTx/>
              <a:buNone/>
              <a:defRPr sz="5400">
                <a:solidFill>
                  <a:srgbClr val="FFFFFF"/>
                </a:solidFill>
                <a:latin typeface="+mn-lt"/>
                <a:ea typeface="+mn-ea"/>
                <a:cs typeface="+mn-cs"/>
                <a:sym typeface="Helvetica Neue"/>
              </a:defRPr>
            </a:lvl4pPr>
            <a:lvl5pPr marL="0" indent="0" algn="ctr">
              <a:spcBef>
                <a:spcPts val="0"/>
              </a:spcBef>
              <a:buSzTx/>
              <a:buNone/>
              <a:defRPr sz="5400">
                <a:solidFill>
                  <a:srgbClr val="FFFFFF"/>
                </a:solidFill>
                <a:latin typeface="+mn-lt"/>
                <a:ea typeface="+mn-ea"/>
                <a:cs typeface="+mn-cs"/>
                <a:sym typeface="Helvetica Neue"/>
              </a:defRPr>
            </a:lvl5pPr>
          </a:lstStyle>
          <a:p>
            <a:pPr/>
            <a:r>
              <a:t>Body Level One</a:t>
            </a:r>
          </a:p>
          <a:p>
            <a:pPr lvl="1"/>
            <a:r>
              <a:t>Body Level Two</a:t>
            </a:r>
          </a:p>
          <a:p>
            <a:pPr lvl="2"/>
            <a:r>
              <a:t>Body Level Three</a:t>
            </a:r>
          </a:p>
          <a:p>
            <a:pPr lvl="3"/>
            <a:r>
              <a:t>Body Level Four</a:t>
            </a:r>
          </a:p>
          <a:p>
            <a:pPr lvl="4"/>
            <a:r>
              <a:t>Body Level Five</a:t>
            </a:r>
          </a:p>
        </p:txBody>
      </p:sp>
      <p:sp>
        <p:nvSpPr>
          <p:cNvPr id="178" name="Slide Number"/>
          <p:cNvSpPr txBox="1"/>
          <p:nvPr>
            <p:ph type="sldNum" sz="quarter" idx="2"/>
          </p:nvPr>
        </p:nvSpPr>
        <p:spPr>
          <a:xfrm>
            <a:off x="11959031" y="13081000"/>
            <a:ext cx="453238" cy="461059"/>
          </a:xfrm>
          <a:prstGeom prst="rect">
            <a:avLst/>
          </a:prstGeom>
        </p:spPr>
        <p:txBody>
          <a:bodyPr/>
          <a:lstStyle>
            <a:lvl1pPr>
              <a:defRPr>
                <a:solidFill>
                  <a:srgbClr val="FFFFFF"/>
                </a:solidFill>
                <a:latin typeface="Helvetica Neue Light"/>
                <a:ea typeface="Helvetica Neue Light"/>
                <a:cs typeface="Helvetica Neue Light"/>
                <a:sym typeface="Helvetica Neue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header">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9" name="Title Text"/>
          <p:cNvSpPr txBox="1"/>
          <p:nvPr>
            <p:ph type="title"/>
          </p:nvPr>
        </p:nvSpPr>
        <p:spPr>
          <a:xfrm>
            <a:off x="831199" y="5735599"/>
            <a:ext cx="22721602" cy="2244801"/>
          </a:xfrm>
          <a:prstGeom prst="rect">
            <a:avLst/>
          </a:prstGeom>
        </p:spPr>
        <p:txBody>
          <a:bodyPr lIns="243799" tIns="243799" rIns="243799" bIns="243799"/>
          <a:lstStyle>
            <a:lvl1pPr algn="ctr" defTabSz="2438400">
              <a:defRPr cap="none" sz="9600">
                <a:solidFill>
                  <a:srgbClr val="F3F3F3"/>
                </a:solidFill>
                <a:latin typeface="Source Sans Pro"/>
                <a:ea typeface="Source Sans Pro"/>
                <a:cs typeface="Source Sans Pro"/>
                <a:sym typeface="Source Sans Pro"/>
              </a:defRPr>
            </a:lvl1pPr>
          </a:lstStyle>
          <a:p>
            <a:pPr/>
            <a:r>
              <a:t>Title Text</a:t>
            </a:r>
          </a:p>
        </p:txBody>
      </p:sp>
      <p:sp>
        <p:nvSpPr>
          <p:cNvPr id="30" name="Slide Number"/>
          <p:cNvSpPr txBox="1"/>
          <p:nvPr>
            <p:ph type="sldNum" sz="quarter" idx="2"/>
          </p:nvPr>
        </p:nvSpPr>
        <p:spPr>
          <a:xfrm>
            <a:off x="23188836" y="12524794"/>
            <a:ext cx="867584" cy="870498"/>
          </a:xfrm>
          <a:prstGeom prst="rect">
            <a:avLst/>
          </a:prstGeom>
        </p:spPr>
        <p:txBody>
          <a:bodyPr lIns="243799" tIns="243799" rIns="243799" bIns="243799" anchor="ctr"/>
          <a:lstStyle>
            <a:lvl1pPr algn="r" defTabSz="2438400">
              <a:defRPr sz="2600">
                <a:solidFill>
                  <a:srgbClr val="ADADAD"/>
                </a:solidFill>
                <a:latin typeface="Arial"/>
                <a:ea typeface="Arial"/>
                <a:cs typeface="Arial"/>
                <a:sym typeface="Aria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spTree>
      <p:nvGrpSpPr>
        <p:cNvPr id="1" name=""/>
        <p:cNvGrpSpPr/>
        <p:nvPr/>
      </p:nvGrpSpPr>
      <p:grpSpPr>
        <a:xfrm>
          <a:off x="0" y="0"/>
          <a:ext cx="0" cy="0"/>
          <a:chOff x="0" y="0"/>
          <a:chExt cx="0" cy="0"/>
        </a:xfrm>
      </p:grpSpPr>
      <p:sp>
        <p:nvSpPr>
          <p:cNvPr id="37" name="–Johnny Appleseed"/>
          <p:cNvSpPr/>
          <p:nvPr>
            <p:ph type="body" sz="quarter" idx="21"/>
          </p:nvPr>
        </p:nvSpPr>
        <p:spPr>
          <a:xfrm>
            <a:off x="2387600" y="8001000"/>
            <a:ext cx="19621500" cy="863600"/>
          </a:xfrm>
          <a:prstGeom prst="rect">
            <a:avLst/>
          </a:prstGeom>
        </p:spPr>
        <p:txBody>
          <a:bodyPr anchor="t">
            <a:spAutoFit/>
          </a:bodyPr>
          <a:lstStyle>
            <a:lvl1pPr marL="0" indent="0" algn="ctr">
              <a:spcBef>
                <a:spcPts val="0"/>
              </a:spcBef>
              <a:buSzTx/>
              <a:buNone/>
              <a:defRPr sz="4800">
                <a:solidFill>
                  <a:srgbClr val="535353"/>
                </a:solidFill>
                <a:latin typeface="Source Sans Pro"/>
                <a:ea typeface="Source Sans Pro"/>
                <a:cs typeface="Source Sans Pro"/>
                <a:sym typeface="Source Sans Pro"/>
              </a:defRPr>
            </a:lvl1pPr>
          </a:lstStyle>
          <a:p>
            <a:pPr/>
            <a:r>
              <a:t>–Johnny Appleseed</a:t>
            </a:r>
          </a:p>
        </p:txBody>
      </p:sp>
      <p:sp>
        <p:nvSpPr>
          <p:cNvPr id="38" name="“Type a quote here.”"/>
          <p:cNvSpPr/>
          <p:nvPr>
            <p:ph type="body" sz="quarter" idx="22"/>
          </p:nvPr>
        </p:nvSpPr>
        <p:spPr>
          <a:xfrm>
            <a:off x="2374900" y="5384800"/>
            <a:ext cx="19621500" cy="1866901"/>
          </a:xfrm>
          <a:prstGeom prst="rect">
            <a:avLst/>
          </a:prstGeom>
        </p:spPr>
        <p:txBody>
          <a:bodyPr>
            <a:spAutoFit/>
          </a:bodyPr>
          <a:lstStyle>
            <a:lvl1pPr marL="0" indent="0" algn="ctr">
              <a:spcBef>
                <a:spcPts val="0"/>
              </a:spcBef>
              <a:buSzTx/>
              <a:buNone/>
              <a:defRPr i="1" sz="11100">
                <a:solidFill>
                  <a:srgbClr val="005493">
                    <a:alpha val="75000"/>
                  </a:srgbClr>
                </a:solidFill>
                <a:latin typeface="Source Sans Pro ExtraLight"/>
                <a:ea typeface="Source Sans Pro ExtraLight"/>
                <a:cs typeface="Source Sans Pro ExtraLight"/>
                <a:sym typeface="Source Sans Pro ExtraLight"/>
              </a:defRPr>
            </a:lvl1pPr>
          </a:lstStyle>
          <a:p>
            <a:pPr/>
            <a:r>
              <a:t>“Type a quote here.”</a:t>
            </a:r>
          </a:p>
        </p:txBody>
      </p:sp>
      <p:sp>
        <p:nvSpPr>
          <p:cNvPr id="3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ext">
    <p:bg>
      <p:bgPr>
        <a:solidFill>
          <a:srgbClr val="FFFFFF"/>
        </a:solidFill>
      </p:bgPr>
    </p:bg>
    <p:spTree>
      <p:nvGrpSpPr>
        <p:cNvPr id="1" name=""/>
        <p:cNvGrpSpPr/>
        <p:nvPr/>
      </p:nvGrpSpPr>
      <p:grpSpPr>
        <a:xfrm>
          <a:off x="0" y="0"/>
          <a:ext cx="0" cy="0"/>
          <a:chOff x="0" y="0"/>
          <a:chExt cx="0" cy="0"/>
        </a:xfrm>
      </p:grpSpPr>
      <p:sp>
        <p:nvSpPr>
          <p:cNvPr id="46" name="Title Text"/>
          <p:cNvSpPr txBox="1"/>
          <p:nvPr>
            <p:ph type="title"/>
          </p:nvPr>
        </p:nvSpPr>
        <p:spPr>
          <a:xfrm>
            <a:off x="4833937" y="357187"/>
            <a:ext cx="14716126" cy="3429001"/>
          </a:xfrm>
          <a:prstGeom prst="rect">
            <a:avLst/>
          </a:prstGeom>
        </p:spPr>
        <p:txBody>
          <a:bodyPr lIns="71437" tIns="71437" rIns="71437" bIns="71437"/>
          <a:lstStyle>
            <a:lvl1pPr algn="ctr" defTabSz="584200">
              <a:defRPr cap="none" sz="11800">
                <a:solidFill>
                  <a:srgbClr val="000000"/>
                </a:solidFill>
                <a:latin typeface="+mn-lt"/>
                <a:ea typeface="+mn-ea"/>
                <a:cs typeface="+mn-cs"/>
                <a:sym typeface="Helvetica Neue"/>
              </a:defRPr>
            </a:lvl1pPr>
          </a:lstStyle>
          <a:p>
            <a:pPr/>
            <a:r>
              <a:t>Title Text</a:t>
            </a:r>
          </a:p>
        </p:txBody>
      </p:sp>
      <p:sp>
        <p:nvSpPr>
          <p:cNvPr id="47" name="Body Level One…"/>
          <p:cNvSpPr txBox="1"/>
          <p:nvPr>
            <p:ph type="body" sz="half" idx="1"/>
          </p:nvPr>
        </p:nvSpPr>
        <p:spPr>
          <a:xfrm>
            <a:off x="5526664" y="4505027"/>
            <a:ext cx="14716126" cy="8036720"/>
          </a:xfrm>
          <a:prstGeom prst="rect">
            <a:avLst/>
          </a:prstGeom>
        </p:spPr>
        <p:txBody>
          <a:bodyPr lIns="71437" tIns="71437" rIns="71437" bIns="71437"/>
          <a:lstStyle>
            <a:lvl1pPr marL="0" indent="317500" defTabSz="584200">
              <a:spcBef>
                <a:spcPts val="2400"/>
              </a:spcBef>
              <a:buSzTx/>
              <a:buNone/>
              <a:defRPr sz="5800">
                <a:solidFill>
                  <a:srgbClr val="000000"/>
                </a:solidFill>
                <a:latin typeface="+mn-lt"/>
                <a:ea typeface="+mn-ea"/>
                <a:cs typeface="+mn-cs"/>
                <a:sym typeface="Helvetica Neue"/>
              </a:defRPr>
            </a:lvl1pPr>
            <a:lvl2pPr marL="0" indent="762000" defTabSz="584200">
              <a:spcBef>
                <a:spcPts val="2400"/>
              </a:spcBef>
              <a:buSzTx/>
              <a:buNone/>
              <a:defRPr sz="5800">
                <a:solidFill>
                  <a:srgbClr val="000000"/>
                </a:solidFill>
                <a:latin typeface="+mn-lt"/>
                <a:ea typeface="+mn-ea"/>
                <a:cs typeface="+mn-cs"/>
                <a:sym typeface="Helvetica Neue"/>
              </a:defRPr>
            </a:lvl2pPr>
            <a:lvl3pPr marL="0" indent="1206500" defTabSz="584200">
              <a:spcBef>
                <a:spcPts val="2400"/>
              </a:spcBef>
              <a:buSzTx/>
              <a:buNone/>
              <a:defRPr sz="5800">
                <a:solidFill>
                  <a:srgbClr val="000000"/>
                </a:solidFill>
                <a:latin typeface="+mn-lt"/>
                <a:ea typeface="+mn-ea"/>
                <a:cs typeface="+mn-cs"/>
                <a:sym typeface="Helvetica Neue"/>
              </a:defRPr>
            </a:lvl3pPr>
            <a:lvl4pPr marL="0" indent="1651000" defTabSz="584200">
              <a:spcBef>
                <a:spcPts val="2400"/>
              </a:spcBef>
              <a:buSzTx/>
              <a:buNone/>
              <a:defRPr sz="5800">
                <a:solidFill>
                  <a:srgbClr val="000000"/>
                </a:solidFill>
                <a:latin typeface="+mn-lt"/>
                <a:ea typeface="+mn-ea"/>
                <a:cs typeface="+mn-cs"/>
                <a:sym typeface="Helvetica Neue"/>
              </a:defRPr>
            </a:lvl4pPr>
            <a:lvl5pPr marL="0" indent="2095500" defTabSz="584200">
              <a:spcBef>
                <a:spcPts val="2400"/>
              </a:spcBef>
              <a:buSzTx/>
              <a:buNone/>
              <a:defRPr sz="5800">
                <a:solidFill>
                  <a:srgbClr val="000000"/>
                </a:solidFill>
                <a:latin typeface="+mn-lt"/>
                <a:ea typeface="+mn-ea"/>
                <a:cs typeface="+mn-cs"/>
                <a:sym typeface="Helvetica Neue"/>
              </a:defRPr>
            </a:lvl5pPr>
          </a:lstStyle>
          <a:p>
            <a:pPr/>
            <a:r>
              <a:t>Body Level One</a:t>
            </a:r>
          </a:p>
          <a:p>
            <a:pPr lvl="1"/>
            <a:r>
              <a:t>Body Level Two</a:t>
            </a:r>
          </a:p>
          <a:p>
            <a:pPr lvl="2"/>
            <a:r>
              <a:t>Body Level Three</a:t>
            </a:r>
          </a:p>
          <a:p>
            <a:pPr lvl="3"/>
            <a:r>
              <a:t>Body Level Four</a:t>
            </a:r>
          </a:p>
          <a:p>
            <a:pPr lvl="4"/>
            <a:r>
              <a:t>Body Level Five</a:t>
            </a:r>
          </a:p>
        </p:txBody>
      </p:sp>
      <p:sp>
        <p:nvSpPr>
          <p:cNvPr id="48" name="Slide Number"/>
          <p:cNvSpPr txBox="1"/>
          <p:nvPr>
            <p:ph type="sldNum" sz="quarter" idx="2"/>
          </p:nvPr>
        </p:nvSpPr>
        <p:spPr>
          <a:xfrm>
            <a:off x="11952882" y="13019484"/>
            <a:ext cx="460376" cy="498476"/>
          </a:xfrm>
          <a:prstGeom prst="rect">
            <a:avLst/>
          </a:prstGeom>
        </p:spPr>
        <p:txBody>
          <a:bodyPr lIns="71437" tIns="71437" rIns="71437" bIns="71437"/>
          <a:lstStyle>
            <a:lvl1pPr defTabSz="584200">
              <a:defRPr>
                <a:solidFill>
                  <a:srgbClr val="FFFFFF"/>
                </a:solidFill>
                <a:latin typeface="Gill Sans"/>
                <a:ea typeface="Gill Sans"/>
                <a:cs typeface="Gill Sans"/>
                <a:sym typeface="Gill San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ext">
    <p:bg>
      <p:bgPr>
        <a:solidFill>
          <a:srgbClr val="FFFFFF"/>
        </a:solidFill>
      </p:bgPr>
    </p:bg>
    <p:spTree>
      <p:nvGrpSpPr>
        <p:cNvPr id="1" name=""/>
        <p:cNvGrpSpPr/>
        <p:nvPr/>
      </p:nvGrpSpPr>
      <p:grpSpPr>
        <a:xfrm>
          <a:off x="0" y="0"/>
          <a:ext cx="0" cy="0"/>
          <a:chOff x="0" y="0"/>
          <a:chExt cx="0" cy="0"/>
        </a:xfrm>
      </p:grpSpPr>
      <p:pic>
        <p:nvPicPr>
          <p:cNvPr id="55" name="R-logo.001.png" descr="R-logo.001.png"/>
          <p:cNvPicPr>
            <a:picLocks noChangeAspect="1"/>
          </p:cNvPicPr>
          <p:nvPr/>
        </p:nvPicPr>
        <p:blipFill>
          <a:blip r:embed="rId2">
            <a:extLst/>
          </a:blip>
          <a:srcRect l="3004" t="18912" r="54323" b="19729"/>
          <a:stretch>
            <a:fillRect/>
          </a:stretch>
        </p:blipFill>
        <p:spPr>
          <a:xfrm>
            <a:off x="22407841" y="11955619"/>
            <a:ext cx="1625601" cy="1314816"/>
          </a:xfrm>
          <a:prstGeom prst="rect">
            <a:avLst/>
          </a:prstGeom>
          <a:ln w="12700">
            <a:miter lim="400000"/>
          </a:ln>
        </p:spPr>
      </p:pic>
      <p:sp>
        <p:nvSpPr>
          <p:cNvPr id="56" name="Title Text"/>
          <p:cNvSpPr txBox="1"/>
          <p:nvPr>
            <p:ph type="title"/>
          </p:nvPr>
        </p:nvSpPr>
        <p:spPr>
          <a:xfrm>
            <a:off x="4833937" y="357187"/>
            <a:ext cx="14716126" cy="3429001"/>
          </a:xfrm>
          <a:prstGeom prst="rect">
            <a:avLst/>
          </a:prstGeom>
        </p:spPr>
        <p:txBody>
          <a:bodyPr lIns="71437" tIns="71437" rIns="71437" bIns="71437"/>
          <a:lstStyle>
            <a:lvl1pPr algn="ctr" defTabSz="584200">
              <a:defRPr cap="none" sz="11800">
                <a:solidFill>
                  <a:srgbClr val="000000"/>
                </a:solidFill>
                <a:latin typeface="+mn-lt"/>
                <a:ea typeface="+mn-ea"/>
                <a:cs typeface="+mn-cs"/>
                <a:sym typeface="Helvetica Neue"/>
              </a:defRPr>
            </a:lvl1pPr>
          </a:lstStyle>
          <a:p>
            <a:pPr/>
            <a:r>
              <a:t>Title Text</a:t>
            </a:r>
          </a:p>
        </p:txBody>
      </p:sp>
      <p:sp>
        <p:nvSpPr>
          <p:cNvPr id="57" name="Body Level One…"/>
          <p:cNvSpPr txBox="1"/>
          <p:nvPr>
            <p:ph type="body" sz="half" idx="1"/>
          </p:nvPr>
        </p:nvSpPr>
        <p:spPr>
          <a:xfrm>
            <a:off x="5526664" y="4505027"/>
            <a:ext cx="14716126" cy="8036720"/>
          </a:xfrm>
          <a:prstGeom prst="rect">
            <a:avLst/>
          </a:prstGeom>
        </p:spPr>
        <p:txBody>
          <a:bodyPr lIns="71437" tIns="71437" rIns="71437" bIns="71437"/>
          <a:lstStyle>
            <a:lvl1pPr marL="0" indent="317500" defTabSz="584200">
              <a:spcBef>
                <a:spcPts val="2400"/>
              </a:spcBef>
              <a:buSzTx/>
              <a:buNone/>
              <a:defRPr sz="5800">
                <a:solidFill>
                  <a:srgbClr val="000000"/>
                </a:solidFill>
                <a:latin typeface="+mn-lt"/>
                <a:ea typeface="+mn-ea"/>
                <a:cs typeface="+mn-cs"/>
                <a:sym typeface="Helvetica Neue"/>
              </a:defRPr>
            </a:lvl1pPr>
            <a:lvl2pPr marL="0" indent="762000" defTabSz="584200">
              <a:spcBef>
                <a:spcPts val="2400"/>
              </a:spcBef>
              <a:buSzTx/>
              <a:buNone/>
              <a:defRPr sz="5800">
                <a:solidFill>
                  <a:srgbClr val="000000"/>
                </a:solidFill>
                <a:latin typeface="+mn-lt"/>
                <a:ea typeface="+mn-ea"/>
                <a:cs typeface="+mn-cs"/>
                <a:sym typeface="Helvetica Neue"/>
              </a:defRPr>
            </a:lvl2pPr>
            <a:lvl3pPr marL="0" indent="1206500" defTabSz="584200">
              <a:spcBef>
                <a:spcPts val="2400"/>
              </a:spcBef>
              <a:buSzTx/>
              <a:buNone/>
              <a:defRPr sz="5800">
                <a:solidFill>
                  <a:srgbClr val="000000"/>
                </a:solidFill>
                <a:latin typeface="+mn-lt"/>
                <a:ea typeface="+mn-ea"/>
                <a:cs typeface="+mn-cs"/>
                <a:sym typeface="Helvetica Neue"/>
              </a:defRPr>
            </a:lvl3pPr>
            <a:lvl4pPr marL="0" indent="1651000" defTabSz="584200">
              <a:spcBef>
                <a:spcPts val="2400"/>
              </a:spcBef>
              <a:buSzTx/>
              <a:buNone/>
              <a:defRPr sz="5800">
                <a:solidFill>
                  <a:srgbClr val="000000"/>
                </a:solidFill>
                <a:latin typeface="+mn-lt"/>
                <a:ea typeface="+mn-ea"/>
                <a:cs typeface="+mn-cs"/>
                <a:sym typeface="Helvetica Neue"/>
              </a:defRPr>
            </a:lvl4pPr>
            <a:lvl5pPr marL="0" indent="2095500" defTabSz="584200">
              <a:spcBef>
                <a:spcPts val="2400"/>
              </a:spcBef>
              <a:buSzTx/>
              <a:buNone/>
              <a:defRPr sz="5800">
                <a:solidFill>
                  <a:srgbClr val="000000"/>
                </a:solidFill>
                <a:latin typeface="+mn-lt"/>
                <a:ea typeface="+mn-ea"/>
                <a:cs typeface="+mn-cs"/>
                <a:sym typeface="Helvetica Neue"/>
              </a:defRPr>
            </a:lvl5pPr>
          </a:lstStyle>
          <a:p>
            <a:pPr/>
            <a:r>
              <a:t>Body Level One</a:t>
            </a:r>
          </a:p>
          <a:p>
            <a:pPr lvl="1"/>
            <a:r>
              <a:t>Body Level Two</a:t>
            </a:r>
          </a:p>
          <a:p>
            <a:pPr lvl="2"/>
            <a:r>
              <a:t>Body Level Three</a:t>
            </a:r>
          </a:p>
          <a:p>
            <a:pPr lvl="3"/>
            <a:r>
              <a:t>Body Level Four</a:t>
            </a:r>
          </a:p>
          <a:p>
            <a:pPr lvl="4"/>
            <a:r>
              <a:t>Body Level Five</a:t>
            </a:r>
          </a:p>
        </p:txBody>
      </p:sp>
      <p:sp>
        <p:nvSpPr>
          <p:cNvPr id="58" name="Slide Number"/>
          <p:cNvSpPr txBox="1"/>
          <p:nvPr>
            <p:ph type="sldNum" sz="quarter" idx="2"/>
          </p:nvPr>
        </p:nvSpPr>
        <p:spPr>
          <a:xfrm>
            <a:off x="11952882" y="13019484"/>
            <a:ext cx="460376" cy="498476"/>
          </a:xfrm>
          <a:prstGeom prst="rect">
            <a:avLst/>
          </a:prstGeom>
        </p:spPr>
        <p:txBody>
          <a:bodyPr lIns="71437" tIns="71437" rIns="71437" bIns="71437"/>
          <a:lstStyle>
            <a:lvl1pPr defTabSz="584200">
              <a:defRPr>
                <a:solidFill>
                  <a:srgbClr val="FFFFFF"/>
                </a:solidFill>
                <a:latin typeface="Gill Sans"/>
                <a:ea typeface="Gill Sans"/>
                <a:cs typeface="Gill Sans"/>
                <a:sym typeface="Gill San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ext copy 11">
    <p:bg>
      <p:bgPr>
        <a:solidFill>
          <a:srgbClr val="FFFFFF"/>
        </a:solidFill>
      </p:bgPr>
    </p:bg>
    <p:spTree>
      <p:nvGrpSpPr>
        <p:cNvPr id="1" name=""/>
        <p:cNvGrpSpPr/>
        <p:nvPr/>
      </p:nvGrpSpPr>
      <p:grpSpPr>
        <a:xfrm>
          <a:off x="0" y="0"/>
          <a:ext cx="0" cy="0"/>
          <a:chOff x="0" y="0"/>
          <a:chExt cx="0" cy="0"/>
        </a:xfrm>
      </p:grpSpPr>
      <p:pic>
        <p:nvPicPr>
          <p:cNvPr id="65" name="R-logo.001.png" descr="R-logo.001.png"/>
          <p:cNvPicPr>
            <a:picLocks noChangeAspect="1"/>
          </p:cNvPicPr>
          <p:nvPr/>
        </p:nvPicPr>
        <p:blipFill>
          <a:blip r:embed="rId2">
            <a:extLst/>
          </a:blip>
          <a:srcRect l="3004" t="18912" r="54323" b="19729"/>
          <a:stretch>
            <a:fillRect/>
          </a:stretch>
        </p:blipFill>
        <p:spPr>
          <a:xfrm>
            <a:off x="22407841" y="11955619"/>
            <a:ext cx="1625601" cy="1314816"/>
          </a:xfrm>
          <a:prstGeom prst="rect">
            <a:avLst/>
          </a:prstGeom>
          <a:ln w="12700">
            <a:miter lim="400000"/>
          </a:ln>
        </p:spPr>
      </p:pic>
      <p:sp>
        <p:nvSpPr>
          <p:cNvPr id="66" name="Slide Number"/>
          <p:cNvSpPr txBox="1"/>
          <p:nvPr>
            <p:ph type="sldNum" sz="quarter" idx="2"/>
          </p:nvPr>
        </p:nvSpPr>
        <p:spPr>
          <a:xfrm>
            <a:off x="11952882" y="13019484"/>
            <a:ext cx="460376" cy="498476"/>
          </a:xfrm>
          <a:prstGeom prst="rect">
            <a:avLst/>
          </a:prstGeom>
        </p:spPr>
        <p:txBody>
          <a:bodyPr lIns="71437" tIns="71437" rIns="71437" bIns="71437"/>
          <a:lstStyle>
            <a:lvl1pPr defTabSz="584200">
              <a:defRPr>
                <a:solidFill>
                  <a:srgbClr val="FFFFFF"/>
                </a:solidFill>
                <a:latin typeface="Gill Sans"/>
                <a:ea typeface="Gill Sans"/>
                <a:cs typeface="Gill Sans"/>
                <a:sym typeface="Gill San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ext copy 5">
    <p:bg>
      <p:bgPr>
        <a:solidFill>
          <a:srgbClr val="FFFFFF"/>
        </a:solidFill>
      </p:bgPr>
    </p:bg>
    <p:spTree>
      <p:nvGrpSpPr>
        <p:cNvPr id="1" name=""/>
        <p:cNvGrpSpPr/>
        <p:nvPr/>
      </p:nvGrpSpPr>
      <p:grpSpPr>
        <a:xfrm>
          <a:off x="0" y="0"/>
          <a:ext cx="0" cy="0"/>
          <a:chOff x="0" y="0"/>
          <a:chExt cx="0" cy="0"/>
        </a:xfrm>
      </p:grpSpPr>
      <p:pic>
        <p:nvPicPr>
          <p:cNvPr id="73" name="forcats.png" descr="forcats.png"/>
          <p:cNvPicPr>
            <a:picLocks noChangeAspect="1"/>
          </p:cNvPicPr>
          <p:nvPr/>
        </p:nvPicPr>
        <p:blipFill>
          <a:blip r:embed="rId2">
            <a:extLst/>
          </a:blip>
          <a:stretch>
            <a:fillRect/>
          </a:stretch>
        </p:blipFill>
        <p:spPr>
          <a:xfrm>
            <a:off x="22452291" y="11722550"/>
            <a:ext cx="1536701" cy="1780986"/>
          </a:xfrm>
          <a:prstGeom prst="rect">
            <a:avLst/>
          </a:prstGeom>
          <a:ln w="12700">
            <a:miter lim="400000"/>
          </a:ln>
        </p:spPr>
      </p:pic>
      <p:sp>
        <p:nvSpPr>
          <p:cNvPr id="74" name="Slide Number"/>
          <p:cNvSpPr txBox="1"/>
          <p:nvPr>
            <p:ph type="sldNum" sz="quarter" idx="2"/>
          </p:nvPr>
        </p:nvSpPr>
        <p:spPr>
          <a:xfrm>
            <a:off x="11952882" y="13019484"/>
            <a:ext cx="460376" cy="498476"/>
          </a:xfrm>
          <a:prstGeom prst="rect">
            <a:avLst/>
          </a:prstGeom>
        </p:spPr>
        <p:txBody>
          <a:bodyPr lIns="71437" tIns="71437" rIns="71437" bIns="71437"/>
          <a:lstStyle>
            <a:lvl1pPr defTabSz="584200">
              <a:defRPr>
                <a:solidFill>
                  <a:srgbClr val="FFFFFF"/>
                </a:solidFill>
                <a:latin typeface="Gill Sans"/>
                <a:ea typeface="Gill Sans"/>
                <a:cs typeface="Gill Sans"/>
                <a:sym typeface="Gill San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ext copy 10">
    <p:bg>
      <p:bgPr>
        <a:solidFill>
          <a:srgbClr val="FFFFFF"/>
        </a:solidFill>
      </p:bgPr>
    </p:bg>
    <p:spTree>
      <p:nvGrpSpPr>
        <p:cNvPr id="1" name=""/>
        <p:cNvGrpSpPr/>
        <p:nvPr/>
      </p:nvGrpSpPr>
      <p:grpSpPr>
        <a:xfrm>
          <a:off x="0" y="0"/>
          <a:ext cx="0" cy="0"/>
          <a:chOff x="0" y="0"/>
          <a:chExt cx="0" cy="0"/>
        </a:xfrm>
      </p:grpSpPr>
      <p:sp>
        <p:nvSpPr>
          <p:cNvPr id="81" name="Slide Number"/>
          <p:cNvSpPr txBox="1"/>
          <p:nvPr>
            <p:ph type="sldNum" sz="quarter" idx="2"/>
          </p:nvPr>
        </p:nvSpPr>
        <p:spPr>
          <a:xfrm>
            <a:off x="11952882" y="13019484"/>
            <a:ext cx="460376" cy="498476"/>
          </a:xfrm>
          <a:prstGeom prst="rect">
            <a:avLst/>
          </a:prstGeom>
        </p:spPr>
        <p:txBody>
          <a:bodyPr lIns="71437" tIns="71437" rIns="71437" bIns="71437"/>
          <a:lstStyle>
            <a:lvl1pPr defTabSz="584200">
              <a:defRPr>
                <a:solidFill>
                  <a:srgbClr val="FFFFFF"/>
                </a:solidFill>
                <a:latin typeface="Gill Sans"/>
                <a:ea typeface="Gill Sans"/>
                <a:cs typeface="Gill Sans"/>
                <a:sym typeface="Gill Sans"/>
              </a:defRPr>
            </a:lvl1p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jpe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Relationship Id="rId15" Type="http://schemas.openxmlformats.org/officeDocument/2006/relationships/slideLayout" Target="../slideLayouts/slideLayout13.xml"/><Relationship Id="rId16" Type="http://schemas.openxmlformats.org/officeDocument/2006/relationships/slideLayout" Target="../slideLayouts/slideLayout14.xml"/><Relationship Id="rId17" Type="http://schemas.openxmlformats.org/officeDocument/2006/relationships/slideLayout" Target="../slideLayouts/slideLayout15.xml"/><Relationship Id="rId18" Type="http://schemas.openxmlformats.org/officeDocument/2006/relationships/slideLayout" Target="../slideLayouts/slideLayout16.xml"/><Relationship Id="rId19" Type="http://schemas.openxmlformats.org/officeDocument/2006/relationships/slideLayout" Target="../slideLayouts/slideLayout17.xml"/><Relationship Id="rId20" Type="http://schemas.openxmlformats.org/officeDocument/2006/relationships/slideLayout" Target="../slideLayouts/slideLayout18.xml"/><Relationship Id="rId21" Type="http://schemas.openxmlformats.org/officeDocument/2006/relationships/slideLayout" Target="../slideLayouts/slideLayout19.xml"/><Relationship Id="rId22"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 name="Title Text"/>
          <p:cNvSpPr txBox="1"/>
          <p:nvPr>
            <p:ph type="title"/>
          </p:nvPr>
        </p:nvSpPr>
        <p:spPr>
          <a:xfrm>
            <a:off x="673100" y="355600"/>
            <a:ext cx="23050500" cy="3429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Title Text</a:t>
            </a:r>
          </a:p>
        </p:txBody>
      </p:sp>
      <p:sp>
        <p:nvSpPr>
          <p:cNvPr id="3" name="Body Level One…"/>
          <p:cNvSpPr txBox="1"/>
          <p:nvPr>
            <p:ph type="body" idx="1"/>
          </p:nvPr>
        </p:nvSpPr>
        <p:spPr>
          <a:xfrm>
            <a:off x="673100" y="3835400"/>
            <a:ext cx="23050500" cy="88646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11976099" y="13081000"/>
            <a:ext cx="419101" cy="457200"/>
          </a:xfrm>
          <a:prstGeom prst="rect">
            <a:avLst/>
          </a:prstGeom>
          <a:ln w="12700">
            <a:miter lim="400000"/>
          </a:ln>
        </p:spPr>
        <p:txBody>
          <a:bodyPr wrap="none" lIns="50800" tIns="50800" rIns="50800" bIns="50800">
            <a:spAutoFit/>
          </a:bodyPr>
          <a:lstStyle>
            <a:lvl1pPr defTabSz="825500">
              <a:defRPr sz="2400">
                <a:solidFill>
                  <a:srgbClr val="535353"/>
                </a:solidFill>
                <a:latin typeface="Gill Sans Light"/>
                <a:ea typeface="Gill Sans Light"/>
                <a:cs typeface="Gill Sans Light"/>
                <a:sym typeface="Gill Sans Light"/>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 id="2147483666" r:id="rId20"/>
    <p:sldLayoutId id="2147483667" r:id="rId21"/>
    <p:sldLayoutId id="2147483668" r:id="rId22"/>
  </p:sldLayoutIdLst>
  <p:transition xmlns:p14="http://schemas.microsoft.com/office/powerpoint/2010/main" spd="med" advClick="1"/>
  <p:txStyles>
    <p:titleStyle>
      <a:lvl1pPr marL="0" marR="0" indent="0" algn="l" defTabSz="825500" latinLnBrk="0">
        <a:lnSpc>
          <a:spcPct val="100000"/>
        </a:lnSpc>
        <a:spcBef>
          <a:spcPts val="0"/>
        </a:spcBef>
        <a:spcAft>
          <a:spcPts val="0"/>
        </a:spcAft>
        <a:buClrTx/>
        <a:buSzTx/>
        <a:buFontTx/>
        <a:buNone/>
        <a:tabLst/>
        <a:defRPr b="0" baseline="0" cap="all" i="0" spc="0" strike="noStrike" sz="15000" u="none">
          <a:solidFill>
            <a:srgbClr val="447FB5"/>
          </a:solidFill>
          <a:uFillTx/>
          <a:latin typeface="Source Sans Pro ExtraLight"/>
          <a:ea typeface="Source Sans Pro ExtraLight"/>
          <a:cs typeface="Source Sans Pro ExtraLight"/>
          <a:sym typeface="Source Sans Pro ExtraLight"/>
        </a:defRPr>
      </a:lvl1pPr>
      <a:lvl2pPr marL="0" marR="0" indent="228600" algn="l" defTabSz="825500" latinLnBrk="0">
        <a:lnSpc>
          <a:spcPct val="100000"/>
        </a:lnSpc>
        <a:spcBef>
          <a:spcPts val="0"/>
        </a:spcBef>
        <a:spcAft>
          <a:spcPts val="0"/>
        </a:spcAft>
        <a:buClrTx/>
        <a:buSzTx/>
        <a:buFontTx/>
        <a:buNone/>
        <a:tabLst/>
        <a:defRPr b="0" baseline="0" cap="all" i="0" spc="0" strike="noStrike" sz="15000" u="none">
          <a:solidFill>
            <a:srgbClr val="447FB5"/>
          </a:solidFill>
          <a:uFillTx/>
          <a:latin typeface="Source Sans Pro ExtraLight"/>
          <a:ea typeface="Source Sans Pro ExtraLight"/>
          <a:cs typeface="Source Sans Pro ExtraLight"/>
          <a:sym typeface="Source Sans Pro ExtraLight"/>
        </a:defRPr>
      </a:lvl2pPr>
      <a:lvl3pPr marL="0" marR="0" indent="457200" algn="l" defTabSz="825500" latinLnBrk="0">
        <a:lnSpc>
          <a:spcPct val="100000"/>
        </a:lnSpc>
        <a:spcBef>
          <a:spcPts val="0"/>
        </a:spcBef>
        <a:spcAft>
          <a:spcPts val="0"/>
        </a:spcAft>
        <a:buClrTx/>
        <a:buSzTx/>
        <a:buFontTx/>
        <a:buNone/>
        <a:tabLst/>
        <a:defRPr b="0" baseline="0" cap="all" i="0" spc="0" strike="noStrike" sz="15000" u="none">
          <a:solidFill>
            <a:srgbClr val="447FB5"/>
          </a:solidFill>
          <a:uFillTx/>
          <a:latin typeface="Source Sans Pro ExtraLight"/>
          <a:ea typeface="Source Sans Pro ExtraLight"/>
          <a:cs typeface="Source Sans Pro ExtraLight"/>
          <a:sym typeface="Source Sans Pro ExtraLight"/>
        </a:defRPr>
      </a:lvl3pPr>
      <a:lvl4pPr marL="0" marR="0" indent="685800" algn="l" defTabSz="825500" latinLnBrk="0">
        <a:lnSpc>
          <a:spcPct val="100000"/>
        </a:lnSpc>
        <a:spcBef>
          <a:spcPts val="0"/>
        </a:spcBef>
        <a:spcAft>
          <a:spcPts val="0"/>
        </a:spcAft>
        <a:buClrTx/>
        <a:buSzTx/>
        <a:buFontTx/>
        <a:buNone/>
        <a:tabLst/>
        <a:defRPr b="0" baseline="0" cap="all" i="0" spc="0" strike="noStrike" sz="15000" u="none">
          <a:solidFill>
            <a:srgbClr val="447FB5"/>
          </a:solidFill>
          <a:uFillTx/>
          <a:latin typeface="Source Sans Pro ExtraLight"/>
          <a:ea typeface="Source Sans Pro ExtraLight"/>
          <a:cs typeface="Source Sans Pro ExtraLight"/>
          <a:sym typeface="Source Sans Pro ExtraLight"/>
        </a:defRPr>
      </a:lvl4pPr>
      <a:lvl5pPr marL="0" marR="0" indent="914400" algn="l" defTabSz="825500" latinLnBrk="0">
        <a:lnSpc>
          <a:spcPct val="100000"/>
        </a:lnSpc>
        <a:spcBef>
          <a:spcPts val="0"/>
        </a:spcBef>
        <a:spcAft>
          <a:spcPts val="0"/>
        </a:spcAft>
        <a:buClrTx/>
        <a:buSzTx/>
        <a:buFontTx/>
        <a:buNone/>
        <a:tabLst/>
        <a:defRPr b="0" baseline="0" cap="all" i="0" spc="0" strike="noStrike" sz="15000" u="none">
          <a:solidFill>
            <a:srgbClr val="447FB5"/>
          </a:solidFill>
          <a:uFillTx/>
          <a:latin typeface="Source Sans Pro ExtraLight"/>
          <a:ea typeface="Source Sans Pro ExtraLight"/>
          <a:cs typeface="Source Sans Pro ExtraLight"/>
          <a:sym typeface="Source Sans Pro ExtraLight"/>
        </a:defRPr>
      </a:lvl5pPr>
      <a:lvl6pPr marL="0" marR="0" indent="1143000" algn="l" defTabSz="825500" latinLnBrk="0">
        <a:lnSpc>
          <a:spcPct val="100000"/>
        </a:lnSpc>
        <a:spcBef>
          <a:spcPts val="0"/>
        </a:spcBef>
        <a:spcAft>
          <a:spcPts val="0"/>
        </a:spcAft>
        <a:buClrTx/>
        <a:buSzTx/>
        <a:buFontTx/>
        <a:buNone/>
        <a:tabLst/>
        <a:defRPr b="0" baseline="0" cap="all" i="0" spc="0" strike="noStrike" sz="15000" u="none">
          <a:solidFill>
            <a:srgbClr val="447FB5"/>
          </a:solidFill>
          <a:uFillTx/>
          <a:latin typeface="Source Sans Pro ExtraLight"/>
          <a:ea typeface="Source Sans Pro ExtraLight"/>
          <a:cs typeface="Source Sans Pro ExtraLight"/>
          <a:sym typeface="Source Sans Pro ExtraLight"/>
        </a:defRPr>
      </a:lvl6pPr>
      <a:lvl7pPr marL="0" marR="0" indent="1371600" algn="l" defTabSz="825500" latinLnBrk="0">
        <a:lnSpc>
          <a:spcPct val="100000"/>
        </a:lnSpc>
        <a:spcBef>
          <a:spcPts val="0"/>
        </a:spcBef>
        <a:spcAft>
          <a:spcPts val="0"/>
        </a:spcAft>
        <a:buClrTx/>
        <a:buSzTx/>
        <a:buFontTx/>
        <a:buNone/>
        <a:tabLst/>
        <a:defRPr b="0" baseline="0" cap="all" i="0" spc="0" strike="noStrike" sz="15000" u="none">
          <a:solidFill>
            <a:srgbClr val="447FB5"/>
          </a:solidFill>
          <a:uFillTx/>
          <a:latin typeface="Source Sans Pro ExtraLight"/>
          <a:ea typeface="Source Sans Pro ExtraLight"/>
          <a:cs typeface="Source Sans Pro ExtraLight"/>
          <a:sym typeface="Source Sans Pro ExtraLight"/>
        </a:defRPr>
      </a:lvl7pPr>
      <a:lvl8pPr marL="0" marR="0" indent="1600200" algn="l" defTabSz="825500" latinLnBrk="0">
        <a:lnSpc>
          <a:spcPct val="100000"/>
        </a:lnSpc>
        <a:spcBef>
          <a:spcPts val="0"/>
        </a:spcBef>
        <a:spcAft>
          <a:spcPts val="0"/>
        </a:spcAft>
        <a:buClrTx/>
        <a:buSzTx/>
        <a:buFontTx/>
        <a:buNone/>
        <a:tabLst/>
        <a:defRPr b="0" baseline="0" cap="all" i="0" spc="0" strike="noStrike" sz="15000" u="none">
          <a:solidFill>
            <a:srgbClr val="447FB5"/>
          </a:solidFill>
          <a:uFillTx/>
          <a:latin typeface="Source Sans Pro ExtraLight"/>
          <a:ea typeface="Source Sans Pro ExtraLight"/>
          <a:cs typeface="Source Sans Pro ExtraLight"/>
          <a:sym typeface="Source Sans Pro ExtraLight"/>
        </a:defRPr>
      </a:lvl8pPr>
      <a:lvl9pPr marL="0" marR="0" indent="1828800" algn="l" defTabSz="825500" latinLnBrk="0">
        <a:lnSpc>
          <a:spcPct val="100000"/>
        </a:lnSpc>
        <a:spcBef>
          <a:spcPts val="0"/>
        </a:spcBef>
        <a:spcAft>
          <a:spcPts val="0"/>
        </a:spcAft>
        <a:buClrTx/>
        <a:buSzTx/>
        <a:buFontTx/>
        <a:buNone/>
        <a:tabLst/>
        <a:defRPr b="0" baseline="0" cap="all" i="0" spc="0" strike="noStrike" sz="15000" u="none">
          <a:solidFill>
            <a:srgbClr val="447FB5"/>
          </a:solidFill>
          <a:uFillTx/>
          <a:latin typeface="Source Sans Pro ExtraLight"/>
          <a:ea typeface="Source Sans Pro ExtraLight"/>
          <a:cs typeface="Source Sans Pro ExtraLight"/>
          <a:sym typeface="Source Sans Pro ExtraLight"/>
        </a:defRPr>
      </a:lvl9pPr>
    </p:titleStyle>
    <p:bodyStyle>
      <a:lvl1pPr marL="609996" marR="0" indent="-609996" algn="l" defTabSz="825500" latinLnBrk="0">
        <a:lnSpc>
          <a:spcPct val="100000"/>
        </a:lnSpc>
        <a:spcBef>
          <a:spcPts val="6500"/>
        </a:spcBef>
        <a:spcAft>
          <a:spcPts val="0"/>
        </a:spcAft>
        <a:buClrTx/>
        <a:buSzPct val="82000"/>
        <a:buFontTx/>
        <a:buChar char="•"/>
        <a:tabLst/>
        <a:defRPr b="0" baseline="0" cap="none" i="0" spc="0" strike="noStrike" sz="5300" u="none">
          <a:solidFill>
            <a:srgbClr val="212733"/>
          </a:solidFill>
          <a:uFillTx/>
          <a:latin typeface="Source Sans Pro Light"/>
          <a:ea typeface="Source Sans Pro Light"/>
          <a:cs typeface="Source Sans Pro Light"/>
          <a:sym typeface="Source Sans Pro Light"/>
        </a:defRPr>
      </a:lvl1pPr>
      <a:lvl2pPr marL="1346596" marR="0" indent="-609996" algn="l" defTabSz="825500" latinLnBrk="0">
        <a:lnSpc>
          <a:spcPct val="100000"/>
        </a:lnSpc>
        <a:spcBef>
          <a:spcPts val="6500"/>
        </a:spcBef>
        <a:spcAft>
          <a:spcPts val="0"/>
        </a:spcAft>
        <a:buClrTx/>
        <a:buSzPct val="82000"/>
        <a:buFontTx/>
        <a:buChar char="•"/>
        <a:tabLst/>
        <a:defRPr b="0" baseline="0" cap="none" i="0" spc="0" strike="noStrike" sz="5300" u="none">
          <a:solidFill>
            <a:srgbClr val="212733"/>
          </a:solidFill>
          <a:uFillTx/>
          <a:latin typeface="Source Sans Pro Light"/>
          <a:ea typeface="Source Sans Pro Light"/>
          <a:cs typeface="Source Sans Pro Light"/>
          <a:sym typeface="Source Sans Pro Light"/>
        </a:defRPr>
      </a:lvl2pPr>
      <a:lvl3pPr marL="2083196" marR="0" indent="-609996" algn="l" defTabSz="825500" latinLnBrk="0">
        <a:lnSpc>
          <a:spcPct val="100000"/>
        </a:lnSpc>
        <a:spcBef>
          <a:spcPts val="6500"/>
        </a:spcBef>
        <a:spcAft>
          <a:spcPts val="0"/>
        </a:spcAft>
        <a:buClrTx/>
        <a:buSzPct val="82000"/>
        <a:buFontTx/>
        <a:buChar char="•"/>
        <a:tabLst/>
        <a:defRPr b="0" baseline="0" cap="none" i="0" spc="0" strike="noStrike" sz="5300" u="none">
          <a:solidFill>
            <a:srgbClr val="212733"/>
          </a:solidFill>
          <a:uFillTx/>
          <a:latin typeface="Source Sans Pro Light"/>
          <a:ea typeface="Source Sans Pro Light"/>
          <a:cs typeface="Source Sans Pro Light"/>
          <a:sym typeface="Source Sans Pro Light"/>
        </a:defRPr>
      </a:lvl3pPr>
      <a:lvl4pPr marL="2819796" marR="0" indent="-609996" algn="l" defTabSz="825500" latinLnBrk="0">
        <a:lnSpc>
          <a:spcPct val="100000"/>
        </a:lnSpc>
        <a:spcBef>
          <a:spcPts val="6500"/>
        </a:spcBef>
        <a:spcAft>
          <a:spcPts val="0"/>
        </a:spcAft>
        <a:buClrTx/>
        <a:buSzPct val="82000"/>
        <a:buFontTx/>
        <a:buChar char="•"/>
        <a:tabLst/>
        <a:defRPr b="0" baseline="0" cap="none" i="0" spc="0" strike="noStrike" sz="5300" u="none">
          <a:solidFill>
            <a:srgbClr val="212733"/>
          </a:solidFill>
          <a:uFillTx/>
          <a:latin typeface="Source Sans Pro Light"/>
          <a:ea typeface="Source Sans Pro Light"/>
          <a:cs typeface="Source Sans Pro Light"/>
          <a:sym typeface="Source Sans Pro Light"/>
        </a:defRPr>
      </a:lvl4pPr>
      <a:lvl5pPr marL="3556396" marR="0" indent="-609996" algn="l" defTabSz="825500" latinLnBrk="0">
        <a:lnSpc>
          <a:spcPct val="100000"/>
        </a:lnSpc>
        <a:spcBef>
          <a:spcPts val="6500"/>
        </a:spcBef>
        <a:spcAft>
          <a:spcPts val="0"/>
        </a:spcAft>
        <a:buClrTx/>
        <a:buSzPct val="82000"/>
        <a:buFontTx/>
        <a:buChar char="•"/>
        <a:tabLst/>
        <a:defRPr b="0" baseline="0" cap="none" i="0" spc="0" strike="noStrike" sz="5300" u="none">
          <a:solidFill>
            <a:srgbClr val="212733"/>
          </a:solidFill>
          <a:uFillTx/>
          <a:latin typeface="Source Sans Pro Light"/>
          <a:ea typeface="Source Sans Pro Light"/>
          <a:cs typeface="Source Sans Pro Light"/>
          <a:sym typeface="Source Sans Pro Light"/>
        </a:defRPr>
      </a:lvl5pPr>
      <a:lvl6pPr marL="4292996" marR="0" indent="-609996" algn="l" defTabSz="825500" latinLnBrk="0">
        <a:lnSpc>
          <a:spcPct val="100000"/>
        </a:lnSpc>
        <a:spcBef>
          <a:spcPts val="6500"/>
        </a:spcBef>
        <a:spcAft>
          <a:spcPts val="0"/>
        </a:spcAft>
        <a:buClrTx/>
        <a:buSzPct val="82000"/>
        <a:buFontTx/>
        <a:buChar char="•"/>
        <a:tabLst/>
        <a:defRPr b="0" baseline="0" cap="none" i="0" spc="0" strike="noStrike" sz="5300" u="none">
          <a:solidFill>
            <a:srgbClr val="212733"/>
          </a:solidFill>
          <a:uFillTx/>
          <a:latin typeface="Source Sans Pro Light"/>
          <a:ea typeface="Source Sans Pro Light"/>
          <a:cs typeface="Source Sans Pro Light"/>
          <a:sym typeface="Source Sans Pro Light"/>
        </a:defRPr>
      </a:lvl6pPr>
      <a:lvl7pPr marL="5029596" marR="0" indent="-609996" algn="l" defTabSz="825500" latinLnBrk="0">
        <a:lnSpc>
          <a:spcPct val="100000"/>
        </a:lnSpc>
        <a:spcBef>
          <a:spcPts val="6500"/>
        </a:spcBef>
        <a:spcAft>
          <a:spcPts val="0"/>
        </a:spcAft>
        <a:buClrTx/>
        <a:buSzPct val="82000"/>
        <a:buFontTx/>
        <a:buChar char="•"/>
        <a:tabLst/>
        <a:defRPr b="0" baseline="0" cap="none" i="0" spc="0" strike="noStrike" sz="5300" u="none">
          <a:solidFill>
            <a:srgbClr val="212733"/>
          </a:solidFill>
          <a:uFillTx/>
          <a:latin typeface="Source Sans Pro Light"/>
          <a:ea typeface="Source Sans Pro Light"/>
          <a:cs typeface="Source Sans Pro Light"/>
          <a:sym typeface="Source Sans Pro Light"/>
        </a:defRPr>
      </a:lvl7pPr>
      <a:lvl8pPr marL="5766196" marR="0" indent="-609996" algn="l" defTabSz="825500" latinLnBrk="0">
        <a:lnSpc>
          <a:spcPct val="100000"/>
        </a:lnSpc>
        <a:spcBef>
          <a:spcPts val="6500"/>
        </a:spcBef>
        <a:spcAft>
          <a:spcPts val="0"/>
        </a:spcAft>
        <a:buClrTx/>
        <a:buSzPct val="82000"/>
        <a:buFontTx/>
        <a:buChar char="•"/>
        <a:tabLst/>
        <a:defRPr b="0" baseline="0" cap="none" i="0" spc="0" strike="noStrike" sz="5300" u="none">
          <a:solidFill>
            <a:srgbClr val="212733"/>
          </a:solidFill>
          <a:uFillTx/>
          <a:latin typeface="Source Sans Pro Light"/>
          <a:ea typeface="Source Sans Pro Light"/>
          <a:cs typeface="Source Sans Pro Light"/>
          <a:sym typeface="Source Sans Pro Light"/>
        </a:defRPr>
      </a:lvl8pPr>
      <a:lvl9pPr marL="6502796" marR="0" indent="-609996" algn="l" defTabSz="825500" latinLnBrk="0">
        <a:lnSpc>
          <a:spcPct val="100000"/>
        </a:lnSpc>
        <a:spcBef>
          <a:spcPts val="6500"/>
        </a:spcBef>
        <a:spcAft>
          <a:spcPts val="0"/>
        </a:spcAft>
        <a:buClrTx/>
        <a:buSzPct val="82000"/>
        <a:buFontTx/>
        <a:buChar char="•"/>
        <a:tabLst/>
        <a:defRPr b="0" baseline="0" cap="none" i="0" spc="0" strike="noStrike" sz="5300" u="none">
          <a:solidFill>
            <a:srgbClr val="212733"/>
          </a:solidFill>
          <a:uFillTx/>
          <a:latin typeface="Source Sans Pro Light"/>
          <a:ea typeface="Source Sans Pro Light"/>
          <a:cs typeface="Source Sans Pro Light"/>
          <a:sym typeface="Source Sans Pro Light"/>
        </a:defRPr>
      </a:lvl9pPr>
    </p:bodyStyle>
    <p:otherStyle>
      <a:lvl1pPr marL="0" marR="0" indent="0" algn="ctr" defTabSz="825500"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Gill Sans Light"/>
        </a:defRPr>
      </a:lvl1pPr>
      <a:lvl2pPr marL="0" marR="0" indent="228600" algn="ctr" defTabSz="825500"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Gill Sans Light"/>
        </a:defRPr>
      </a:lvl2pPr>
      <a:lvl3pPr marL="0" marR="0" indent="457200" algn="ctr" defTabSz="825500"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Gill Sans Light"/>
        </a:defRPr>
      </a:lvl3pPr>
      <a:lvl4pPr marL="0" marR="0" indent="685800" algn="ctr" defTabSz="825500"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Gill Sans Light"/>
        </a:defRPr>
      </a:lvl4pPr>
      <a:lvl5pPr marL="0" marR="0" indent="914400" algn="ctr" defTabSz="825500"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Gill Sans Light"/>
        </a:defRPr>
      </a:lvl5pPr>
      <a:lvl6pPr marL="0" marR="0" indent="1143000" algn="ctr" defTabSz="825500"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Gill Sans Light"/>
        </a:defRPr>
      </a:lvl6pPr>
      <a:lvl7pPr marL="0" marR="0" indent="1371600" algn="ctr" defTabSz="825500"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Gill Sans Light"/>
        </a:defRPr>
      </a:lvl7pPr>
      <a:lvl8pPr marL="0" marR="0" indent="1600200" algn="ctr" defTabSz="825500"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Gill Sans Light"/>
        </a:defRPr>
      </a:lvl8pPr>
      <a:lvl9pPr marL="0" marR="0" indent="1828800" algn="ctr" defTabSz="825500"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Gill Sans Light"/>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20.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11.png"/><Relationship Id="rId4" Type="http://schemas.openxmlformats.org/officeDocument/2006/relationships/image" Target="../media/image3.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3.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3.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video" Target="../media/media1.mov"/><Relationship Id="rId3" Type="http://schemas.microsoft.com/office/2007/relationships/media" Target="../media/media1.mov"/><Relationship Id="rId4" Type="http://schemas.openxmlformats.org/officeDocument/2006/relationships/image" Target="../media/image12.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0.xml"/></Relationships>

</file>

<file path=ppt/slides/_rels/slide18.xml.rels><?xml version="1.0" encoding="UTF-8"?>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1.xml"/><Relationship Id="rId3" Type="http://schemas.openxmlformats.org/officeDocument/2006/relationships/image" Target="../media/image13.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xml"/><Relationship Id="rId3" Type="http://schemas.openxmlformats.org/officeDocument/2006/relationships/image" Target="../media/image8.png"/></Relationships>

</file>

<file path=ppt/slides/_rels/slide20.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video" Target="../media/media1.mov"/><Relationship Id="rId3" Type="http://schemas.microsoft.com/office/2007/relationships/media" Target="../media/media1.mov"/><Relationship Id="rId4" Type="http://schemas.openxmlformats.org/officeDocument/2006/relationships/image" Target="../media/image14.png"/></Relationships>

</file>

<file path=ppt/slides/_rels/slide21.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5.png"/><Relationship Id="rId3" Type="http://schemas.openxmlformats.org/officeDocument/2006/relationships/image" Target="../media/image15.png"/></Relationships>

</file>

<file path=ppt/slides/_rels/slide22.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png"/></Relationships>

</file>

<file path=ppt/slides/_rels/slide23.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2.xml"/><Relationship Id="rId3" Type="http://schemas.openxmlformats.org/officeDocument/2006/relationships/image" Target="../media/image5.png"/></Relationships>

</file>

<file path=ppt/slides/_rels/slide24.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s>

</file>

<file path=ppt/slides/_rels/slide25.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image" Target="../media/image5.png"/></Relationships>

</file>

<file path=ppt/slides/_rels/slide26.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s>

</file>

<file path=ppt/slides/_rels/slide28.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30.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s>

</file>

<file path=ppt/slides/_rels/slide31.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s>

</file>

<file path=ppt/slides/_rels/slide33.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s>

</file>

<file path=ppt/slides/_rels/slide35.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video" Target="../media/media1.mov"/><Relationship Id="rId3" Type="http://schemas.microsoft.com/office/2007/relationships/media" Target="../media/media1.mov"/><Relationship Id="rId4" Type="http://schemas.openxmlformats.org/officeDocument/2006/relationships/image" Target="../media/image16.png"/></Relationships>

</file>

<file path=ppt/slides/_rels/slide37.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9.xml"/><Relationship Id="rId3" Type="http://schemas.openxmlformats.org/officeDocument/2006/relationships/image" Target="../media/image5.png"/></Relationships>

</file>

<file path=ppt/slides/_rels/slide38.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5.png"/><Relationship Id="rId3" Type="http://schemas.openxmlformats.org/officeDocument/2006/relationships/image" Target="../media/image17.png"/></Relationships>

</file>

<file path=ppt/slides/_rels/slide39.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0.xml"/><Relationship Id="rId3" Type="http://schemas.openxmlformats.org/officeDocument/2006/relationships/image" Target="../media/image18.png"/><Relationship Id="rId4" Type="http://schemas.openxmlformats.org/officeDocument/2006/relationships/image" Target="../media/image5.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9.png"/></Relationships>

</file>

<file path=ppt/slides/_rels/slide40.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video" Target="../media/media1.mov"/><Relationship Id="rId4" Type="http://schemas.microsoft.com/office/2007/relationships/media" Target="../media/media1.mov"/><Relationship Id="rId5" Type="http://schemas.openxmlformats.org/officeDocument/2006/relationships/image" Target="../media/image19.png"/></Relationships>

</file>

<file path=ppt/slides/_rels/slide41.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 Id="rId3" Type="http://schemas.openxmlformats.org/officeDocument/2006/relationships/image" Target="../media/image5.png"/></Relationships>

</file>

<file path=ppt/slides/_rels/slide42.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s>

</file>

<file path=ppt/slides/_rels/slide46.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4.xml"/><Relationship Id="rId3" Type="http://schemas.openxmlformats.org/officeDocument/2006/relationships/image" Target="../media/image20.png"/></Relationships>

</file>

<file path=ppt/slides/_rels/slide47.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5.xml"/><Relationship Id="rId3" Type="http://schemas.openxmlformats.org/officeDocument/2006/relationships/image" Target="../media/image21.png"/></Relationships>

</file>

<file path=ppt/slides/_rels/slide48.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6.xml"/><Relationship Id="rId3" Type="http://schemas.openxmlformats.org/officeDocument/2006/relationships/image" Target="../media/image22.png"/></Relationships>

</file>

<file path=ppt/slides/_rels/slide49.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7.xml"/><Relationship Id="rId3" Type="http://schemas.openxmlformats.org/officeDocument/2006/relationships/image" Target="../media/image2.jpeg"/></Relationships>

</file>

<file path=ppt/slides/_rels/slide5.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50.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8.xml"/><Relationship Id="rId3" Type="http://schemas.openxmlformats.org/officeDocument/2006/relationships/image" Target="../media/image23.png"/></Relationships>

</file>

<file path=ppt/slides/_rels/slide51.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video" Target="../media/media1.mov"/><Relationship Id="rId3" Type="http://schemas.microsoft.com/office/2007/relationships/media" Target="../media/media1.mov"/><Relationship Id="rId4" Type="http://schemas.openxmlformats.org/officeDocument/2006/relationships/image" Target="../media/image16.png"/></Relationships>

</file>

<file path=ppt/slides/_rels/slide52.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5.png"/></Relationships>

</file>

<file path=ppt/slides/_rels/slide53.xml.rels><?xml version="1.0" encoding="UTF-8"?>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9.xml"/><Relationship Id="rId3" Type="http://schemas.openxmlformats.org/officeDocument/2006/relationships/hyperlink" Target="mailto:hello@example.com" TargetMode="External"/></Relationships>

</file>

<file path=ppt/slides/_rels/slide54.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24.png"/></Relationships>

</file>

<file path=ppt/slides/_rels/slide55.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0.xml"/><Relationship Id="rId3" Type="http://schemas.openxmlformats.org/officeDocument/2006/relationships/image" Target="../media/image25.png"/></Relationships>

</file>

<file path=ppt/slides/_rels/slide56.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1.xml"/></Relationships>

</file>

<file path=ppt/slides/_rels/slide57.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2.xml"/><Relationship Id="rId3" Type="http://schemas.openxmlformats.org/officeDocument/2006/relationships/image" Target="../media/image3.png"/></Relationships>

</file>

<file path=ppt/slides/_rels/slide58.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3.xml"/><Relationship Id="rId3" Type="http://schemas.openxmlformats.org/officeDocument/2006/relationships/image" Target="../media/image3.png"/></Relationships>

</file>

<file path=ppt/slides/_rels/slide59.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4.xml"/></Relationships>

</file>

<file path=ppt/slides/_rels/slide6.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10.png"/></Relationships>

</file>

<file path=ppt/slides/_rels/slide60.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5.xml"/></Relationships>

</file>

<file path=ppt/slides/_rels/slide61.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6.xml"/></Relationships>

</file>

<file path=ppt/slides/_rels/slide62.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7.xml"/></Relationships>

</file>

<file path=ppt/slides/_rels/slide63.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8.xml"/><Relationship Id="rId3" Type="http://schemas.openxmlformats.org/officeDocument/2006/relationships/image" Target="../media/image10.png"/></Relationships>

</file>

<file path=ppt/slides/_rels/slide64.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9.xml"/></Relationships>

</file>

<file path=ppt/slides/_rels/slide65.xml.rels><?xml version="1.0" encoding="UTF-8"?>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26.png"/></Relationships>

</file>

<file path=ppt/slides/_rels/slide66.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0.xml"/></Relationships>

</file>

<file path=ppt/slides/_rels/slide67.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1.xml"/></Relationships>

</file>

<file path=ppt/slides/_rels/slide68.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2.xml"/></Relationships>

</file>

<file path=ppt/slides/_rels/slide69.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3.xml"/></Relationships>

</file>

<file path=ppt/slides/_rels/slide7.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xml"/></Relationships>

</file>

<file path=ppt/slides/_rels/slide70.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4.xml"/><Relationship Id="rId3" Type="http://schemas.openxmlformats.org/officeDocument/2006/relationships/image" Target="../media/image4.jpeg"/></Relationships>

</file>

<file path=ppt/slides/_rels/slide71.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5.xml"/><Relationship Id="rId3" Type="http://schemas.openxmlformats.org/officeDocument/2006/relationships/image" Target="../media/image6.png"/></Relationships>

</file>

<file path=ppt/slides/_rels/slide72.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6.xml"/><Relationship Id="rId3" Type="http://schemas.openxmlformats.org/officeDocument/2006/relationships/image" Target="../media/image3.png"/></Relationships>

</file>

<file path=ppt/slides/_rels/slide73.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7.xml"/><Relationship Id="rId3" Type="http://schemas.openxmlformats.org/officeDocument/2006/relationships/video" Target="../media/media1.mov"/><Relationship Id="rId4" Type="http://schemas.microsoft.com/office/2007/relationships/media" Target="../media/media1.mov"/><Relationship Id="rId5" Type="http://schemas.openxmlformats.org/officeDocument/2006/relationships/image" Target="../media/image14.png"/></Relationships>

</file>

<file path=ppt/slides/_rels/slide74.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75.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9.xml"/><Relationship Id="rId3" Type="http://schemas.openxmlformats.org/officeDocument/2006/relationships/image" Target="../media/image3.png"/></Relationships>

</file>

<file path=ppt/slides/_rels/slide76.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0.xml"/><Relationship Id="rId3" Type="http://schemas.openxmlformats.org/officeDocument/2006/relationships/image" Target="../media/image3.png"/></Relationships>

</file>

<file path=ppt/slides/_rels/slide77.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png"/></Relationships>

</file>

<file path=ppt/slides/_rels/slide78.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1.xml"/><Relationship Id="rId3" Type="http://schemas.openxmlformats.org/officeDocument/2006/relationships/image" Target="../media/image6.png"/></Relationships>

</file>

<file path=ppt/slides/_rels/slide79.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2.xml"/><Relationship Id="rId3" Type="http://schemas.openxmlformats.org/officeDocument/2006/relationships/image" Target="../media/image6.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80.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3.xml"/><Relationship Id="rId3" Type="http://schemas.openxmlformats.org/officeDocument/2006/relationships/image" Target="../media/image6.png"/></Relationships>

</file>

<file path=ppt/slides/_rels/slide81.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6.png"/></Relationships>

</file>

<file path=ppt/slides/_rels/slide82.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83.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6.png"/></Relationships>

</file>

<file path=ppt/slides/_rels/slide84.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5.xml"/><Relationship Id="rId3" Type="http://schemas.openxmlformats.org/officeDocument/2006/relationships/image" Target="../media/image6.png"/></Relationships>

</file>

<file path=ppt/slides/_rels/slide85.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6.xml"/><Relationship Id="rId3" Type="http://schemas.openxmlformats.org/officeDocument/2006/relationships/image" Target="../media/image6.png"/></Relationships>

</file>

<file path=ppt/slides/_rels/slide86.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6.png"/></Relationships>

</file>

<file path=ppt/slides/_rels/slide87.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7.xml"/><Relationship Id="rId3" Type="http://schemas.openxmlformats.org/officeDocument/2006/relationships/video" Target="../media/media1.mov"/><Relationship Id="rId4" Type="http://schemas.microsoft.com/office/2007/relationships/media" Target="../media/media1.mov"/><Relationship Id="rId5" Type="http://schemas.openxmlformats.org/officeDocument/2006/relationships/image" Target="../media/image16.png"/></Relationships>

</file>

<file path=ppt/slides/_rels/slide88.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6.png"/></Relationships>

</file>

<file path=ppt/slides/_rels/slide89.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7.png"/><Relationship Id="rId3" Type="http://schemas.openxmlformats.org/officeDocument/2006/relationships/image" Target="../media/image6.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11.png"/><Relationship Id="rId4" Type="http://schemas.openxmlformats.org/officeDocument/2006/relationships/image" Target="../media/image3.png"/></Relationships>

</file>

<file path=ppt/slides/_rels/slide90.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8.xml"/></Relationships>

</file>

<file path=ppt/slides/_rels/slide91.xml.rels><?xml version="1.0" encoding="UTF-8"?>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9.xml"/><Relationship Id="rId3"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7" name="Non Numeric Data in R"/>
          <p:cNvSpPr txBox="1"/>
          <p:nvPr>
            <p:ph type="title"/>
          </p:nvPr>
        </p:nvSpPr>
        <p:spPr>
          <a:prstGeom prst="rect">
            <a:avLst/>
          </a:prstGeom>
        </p:spPr>
        <p:txBody>
          <a:bodyPr/>
          <a:lstStyle/>
          <a:p>
            <a:pPr/>
            <a:r>
              <a:t>Non Numeric Data in R</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46" name="Screen Shot 2017-08-04 at 2.44.55 PM.png" descr="Screen Shot 2017-08-04 at 2.44.55 PM.png"/>
          <p:cNvPicPr>
            <a:picLocks noChangeAspect="1"/>
          </p:cNvPicPr>
          <p:nvPr/>
        </p:nvPicPr>
        <p:blipFill>
          <a:blip r:embed="rId3">
            <a:extLst/>
          </a:blip>
          <a:srcRect l="0" t="5769" r="0" b="11569"/>
          <a:stretch>
            <a:fillRect/>
          </a:stretch>
        </p:blipFill>
        <p:spPr>
          <a:xfrm>
            <a:off x="1063387" y="4595864"/>
            <a:ext cx="22227263" cy="7691678"/>
          </a:xfrm>
          <a:prstGeom prst="rect">
            <a:avLst/>
          </a:prstGeom>
          <a:ln w="12700">
            <a:miter lim="400000"/>
          </a:ln>
        </p:spPr>
      </p:pic>
      <p:pic>
        <p:nvPicPr>
          <p:cNvPr id="247" name="R-logo.001.png" descr="R-logo.001.png"/>
          <p:cNvPicPr>
            <a:picLocks noChangeAspect="1"/>
          </p:cNvPicPr>
          <p:nvPr/>
        </p:nvPicPr>
        <p:blipFill>
          <a:blip r:embed="rId4">
            <a:extLst/>
          </a:blip>
          <a:srcRect l="3004" t="18912" r="54323" b="19729"/>
          <a:stretch>
            <a:fillRect/>
          </a:stretch>
        </p:blipFill>
        <p:spPr>
          <a:xfrm>
            <a:off x="22407841" y="11955619"/>
            <a:ext cx="1625601" cy="1314816"/>
          </a:xfrm>
          <a:prstGeom prst="rect">
            <a:avLst/>
          </a:prstGeom>
          <a:ln w="12700">
            <a:miter lim="400000"/>
          </a:ln>
        </p:spPr>
      </p:pic>
      <p:sp>
        <p:nvSpPr>
          <p:cNvPr id="248" name="Rectangle"/>
          <p:cNvSpPr/>
          <p:nvPr/>
        </p:nvSpPr>
        <p:spPr>
          <a:xfrm>
            <a:off x="1486189" y="925225"/>
            <a:ext cx="21381778" cy="3480504"/>
          </a:xfrm>
          <a:prstGeom prst="rect">
            <a:avLst/>
          </a:prstGeom>
          <a:solidFill>
            <a:srgbClr val="F0F2F4"/>
          </a:solidFill>
          <a:ln w="12700">
            <a:solidFill>
              <a:srgbClr val="000000"/>
            </a:solidFill>
            <a:miter lim="400000"/>
          </a:ln>
        </p:spPr>
        <p:txBody>
          <a:bodyPr lIns="50800" tIns="50800" rIns="50800" bIns="50800" anchor="ctr"/>
          <a:lstStyle/>
          <a:p>
            <a:pPr>
              <a:defRPr sz="4000">
                <a:solidFill>
                  <a:srgbClr val="FFFFFF"/>
                </a:solidFill>
                <a:effectLst>
                  <a:outerShdw sx="100000" sy="100000" kx="0" ky="0" algn="b" rotWithShape="0" blurRad="38100" dist="12700" dir="5400000">
                    <a:srgbClr val="000000">
                      <a:alpha val="50000"/>
                    </a:srgbClr>
                  </a:outerShdw>
                </a:effectLst>
              </a:defRPr>
            </a:pPr>
          </a:p>
        </p:txBody>
      </p:sp>
      <p:sp>
        <p:nvSpPr>
          <p:cNvPr id="249" name="flights %&gt;%…"/>
          <p:cNvSpPr txBox="1"/>
          <p:nvPr/>
        </p:nvSpPr>
        <p:spPr>
          <a:xfrm>
            <a:off x="1697331" y="1118770"/>
            <a:ext cx="21206830" cy="309341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lgn="l">
              <a:spcBef>
                <a:spcPts val="1500"/>
              </a:spcBef>
              <a:defRPr sz="5000">
                <a:solidFill>
                  <a:schemeClr val="accent1"/>
                </a:solidFill>
                <a:latin typeface="Monaco"/>
                <a:ea typeface="Monaco"/>
                <a:cs typeface="Monaco"/>
                <a:sym typeface="Monaco"/>
              </a:defRPr>
            </a:pPr>
            <a:r>
              <a:rPr>
                <a:solidFill>
                  <a:srgbClr val="000000"/>
                </a:solidFill>
              </a:rPr>
              <a:t>flights %&gt;%</a:t>
            </a:r>
            <a:endParaRPr>
              <a:solidFill>
                <a:srgbClr val="000000"/>
              </a:solidFill>
            </a:endParaRPr>
          </a:p>
          <a:p>
            <a:pPr algn="l">
              <a:spcBef>
                <a:spcPts val="1500"/>
              </a:spcBef>
              <a:defRPr sz="5000">
                <a:solidFill>
                  <a:schemeClr val="accent1"/>
                </a:solidFill>
                <a:latin typeface="Monaco"/>
                <a:ea typeface="Monaco"/>
                <a:cs typeface="Monaco"/>
                <a:sym typeface="Monaco"/>
              </a:defRPr>
            </a:pPr>
            <a:r>
              <a:rPr>
                <a:solidFill>
                  <a:srgbClr val="000000"/>
                </a:solidFill>
              </a:rPr>
              <a:t>  mutate(delayed = </a:t>
            </a:r>
            <a:r>
              <a:t>arr_delay &gt; 0</a:t>
            </a:r>
            <a:r>
              <a:rPr>
                <a:solidFill>
                  <a:srgbClr val="000000"/>
                </a:solidFill>
              </a:rPr>
              <a:t>) %&gt;%</a:t>
            </a:r>
            <a:endParaRPr>
              <a:solidFill>
                <a:srgbClr val="000000"/>
              </a:solidFill>
            </a:endParaRPr>
          </a:p>
          <a:p>
            <a:pPr algn="l">
              <a:spcBef>
                <a:spcPts val="1500"/>
              </a:spcBef>
              <a:defRPr sz="5000">
                <a:solidFill>
                  <a:schemeClr val="accent1"/>
                </a:solidFill>
                <a:latin typeface="Monaco"/>
                <a:ea typeface="Monaco"/>
                <a:cs typeface="Monaco"/>
                <a:sym typeface="Monaco"/>
              </a:defRPr>
            </a:pPr>
            <a:r>
              <a:rPr>
                <a:solidFill>
                  <a:srgbClr val="000000"/>
                </a:solidFill>
              </a:rPr>
              <a:t>  select(arr_delay, delayed)</a:t>
            </a:r>
          </a:p>
        </p:txBody>
      </p:sp>
      <p:sp>
        <p:nvSpPr>
          <p:cNvPr id="250" name="Can we compute the proportion of NYC flights that arrived late?"/>
          <p:cNvSpPr/>
          <p:nvPr/>
        </p:nvSpPr>
        <p:spPr>
          <a:xfrm>
            <a:off x="14847104" y="6695180"/>
            <a:ext cx="5466544" cy="349320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8928"/>
                </a:moveTo>
                <a:lnTo>
                  <a:pt x="0" y="2672"/>
                </a:lnTo>
                <a:cubicBezTo>
                  <a:pt x="0" y="1196"/>
                  <a:pt x="765" y="0"/>
                  <a:pt x="1708" y="0"/>
                </a:cubicBezTo>
                <a:lnTo>
                  <a:pt x="19892" y="0"/>
                </a:lnTo>
                <a:cubicBezTo>
                  <a:pt x="20835" y="0"/>
                  <a:pt x="21600" y="1196"/>
                  <a:pt x="21600" y="2672"/>
                </a:cubicBezTo>
                <a:lnTo>
                  <a:pt x="21600" y="18928"/>
                </a:lnTo>
                <a:cubicBezTo>
                  <a:pt x="21600" y="20404"/>
                  <a:pt x="20835" y="21600"/>
                  <a:pt x="19892" y="21600"/>
                </a:cubicBezTo>
                <a:lnTo>
                  <a:pt x="1708" y="21600"/>
                </a:lnTo>
                <a:cubicBezTo>
                  <a:pt x="765" y="21600"/>
                  <a:pt x="0" y="20404"/>
                  <a:pt x="0" y="18928"/>
                </a:cubicBezTo>
                <a:close/>
              </a:path>
            </a:pathLst>
          </a:custGeom>
          <a:solidFill>
            <a:srgbClr val="78AAD6"/>
          </a:solidFill>
          <a:ln w="12700">
            <a:miter lim="400000"/>
          </a:ln>
          <a:extLst>
            <a:ext uri="{C572A759-6A51-4108-AA02-DFA0A04FC94B}">
              <ma14:wrappingTextBoxFlag xmlns:ma14="http://schemas.microsoft.com/office/mac/drawingml/2011/main" val="1"/>
            </a:ext>
          </a:extLst>
        </p:spPr>
        <p:txBody>
          <a:bodyPr lIns="76200" tIns="76200" rIns="76200" bIns="76200" anchor="ctr"/>
          <a:lstStyle>
            <a:lvl1pPr>
              <a:lnSpc>
                <a:spcPct val="90000"/>
              </a:lnSpc>
              <a:defRPr b="1" sz="4700">
                <a:solidFill>
                  <a:srgbClr val="FFFFFF"/>
                </a:solidFill>
                <a:latin typeface="Source Sans Pro"/>
                <a:ea typeface="Source Sans Pro"/>
                <a:cs typeface="Source Sans Pro"/>
                <a:sym typeface="Source Sans Pro"/>
              </a:defRPr>
            </a:lvl1pPr>
          </a:lstStyle>
          <a:p>
            <a:pPr/>
            <a:r>
              <a:t>Can we compute the proportion of NYC flights that arrived late?</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54" name="R-logo.001.png" descr="R-logo.001.png"/>
          <p:cNvPicPr>
            <a:picLocks noChangeAspect="1"/>
          </p:cNvPicPr>
          <p:nvPr/>
        </p:nvPicPr>
        <p:blipFill>
          <a:blip r:embed="rId3">
            <a:extLst/>
          </a:blip>
          <a:srcRect l="3004" t="18912" r="54323" b="19729"/>
          <a:stretch>
            <a:fillRect/>
          </a:stretch>
        </p:blipFill>
        <p:spPr>
          <a:xfrm>
            <a:off x="22407841" y="11955619"/>
            <a:ext cx="1625601" cy="1314816"/>
          </a:xfrm>
          <a:prstGeom prst="rect">
            <a:avLst/>
          </a:prstGeom>
          <a:ln w="12700">
            <a:miter lim="400000"/>
          </a:ln>
        </p:spPr>
      </p:pic>
      <p:sp>
        <p:nvSpPr>
          <p:cNvPr id="255" name="Math with logicals"/>
          <p:cNvSpPr txBox="1"/>
          <p:nvPr/>
        </p:nvSpPr>
        <p:spPr>
          <a:xfrm>
            <a:off x="8757711" y="5659568"/>
            <a:ext cx="6868578" cy="239686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lvl="1" marL="762000" indent="-762000" algn="l">
              <a:buSzPct val="100000"/>
              <a:buAutoNum type="arabicPeriod" startAt="1"/>
              <a:defRPr sz="6000">
                <a:latin typeface="Source Sans Pro"/>
                <a:ea typeface="Source Sans Pro"/>
                <a:cs typeface="Source Sans Pro"/>
                <a:sym typeface="Source Sans Pro"/>
              </a:defRPr>
            </a:pPr>
            <a:r>
              <a:t>Math with logicals</a:t>
            </a:r>
          </a:p>
        </p:txBody>
      </p:sp>
      <p:sp>
        <p:nvSpPr>
          <p:cNvPr id="256" name="Most useful skills"/>
          <p:cNvSpPr txBox="1"/>
          <p:nvPr/>
        </p:nvSpPr>
        <p:spPr>
          <a:xfrm>
            <a:off x="4007752" y="1838702"/>
            <a:ext cx="16368496" cy="239686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defRPr sz="10000">
                <a:latin typeface="Source Sans Pro"/>
                <a:ea typeface="Source Sans Pro"/>
                <a:cs typeface="Source Sans Pro"/>
                <a:sym typeface="Source Sans Pro"/>
              </a:defRPr>
            </a:lvl1pPr>
          </a:lstStyle>
          <a:p>
            <a:pPr/>
            <a:r>
              <a:t>Most useful skills</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60" name="R-logo.001.png" descr="R-logo.001.png"/>
          <p:cNvPicPr>
            <a:picLocks noChangeAspect="1"/>
          </p:cNvPicPr>
          <p:nvPr/>
        </p:nvPicPr>
        <p:blipFill>
          <a:blip r:embed="rId2">
            <a:extLst/>
          </a:blip>
          <a:srcRect l="3004" t="18912" r="54323" b="19729"/>
          <a:stretch>
            <a:fillRect/>
          </a:stretch>
        </p:blipFill>
        <p:spPr>
          <a:xfrm>
            <a:off x="22407841" y="11955619"/>
            <a:ext cx="1625601" cy="1314816"/>
          </a:xfrm>
          <a:prstGeom prst="rect">
            <a:avLst/>
          </a:prstGeom>
          <a:ln w="12700">
            <a:miter lim="400000"/>
          </a:ln>
        </p:spPr>
      </p:pic>
      <p:sp>
        <p:nvSpPr>
          <p:cNvPr id="261" name="Math"/>
          <p:cNvSpPr txBox="1"/>
          <p:nvPr/>
        </p:nvSpPr>
        <p:spPr>
          <a:xfrm>
            <a:off x="4007752" y="563080"/>
            <a:ext cx="16368496" cy="239686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defRPr sz="10000">
                <a:latin typeface="Source Sans Pro"/>
                <a:ea typeface="Source Sans Pro"/>
                <a:cs typeface="Source Sans Pro"/>
                <a:sym typeface="Source Sans Pro"/>
              </a:defRPr>
            </a:lvl1pPr>
          </a:lstStyle>
          <a:p>
            <a:pPr/>
            <a:r>
              <a:t>Math</a:t>
            </a:r>
          </a:p>
        </p:txBody>
      </p:sp>
      <p:sp>
        <p:nvSpPr>
          <p:cNvPr id="262" name="When you do math with logicals, TRUE becomes 1 and FALSE becomes 0."/>
          <p:cNvSpPr txBox="1"/>
          <p:nvPr/>
        </p:nvSpPr>
        <p:spPr>
          <a:xfrm>
            <a:off x="3021916" y="3000934"/>
            <a:ext cx="18340167" cy="239686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lvl="1" indent="228600" algn="l">
              <a:defRPr sz="6000">
                <a:latin typeface="Source Sans Pro Light"/>
                <a:ea typeface="Source Sans Pro Light"/>
                <a:cs typeface="Source Sans Pro Light"/>
                <a:sym typeface="Source Sans Pro Light"/>
              </a:defRPr>
            </a:pPr>
            <a:r>
              <a:t>When you do math with logicals, </a:t>
            </a:r>
            <a:r>
              <a:rPr b="1">
                <a:latin typeface="Source Sans Pro"/>
                <a:ea typeface="Source Sans Pro"/>
                <a:cs typeface="Source Sans Pro"/>
                <a:sym typeface="Source Sans Pro"/>
              </a:rPr>
              <a:t>TRUE becomes 1</a:t>
            </a:r>
            <a:r>
              <a:t> and </a:t>
            </a:r>
            <a:r>
              <a:rPr b="1">
                <a:latin typeface="Source Sans Pro"/>
                <a:ea typeface="Source Sans Pro"/>
                <a:cs typeface="Source Sans Pro"/>
                <a:sym typeface="Source Sans Pro"/>
              </a:rPr>
              <a:t>FALSE becomes 0</a:t>
            </a:r>
            <a:r>
              <a:t>.</a:t>
            </a: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64" name="R-logo.001.png" descr="R-logo.001.png"/>
          <p:cNvPicPr>
            <a:picLocks noChangeAspect="1"/>
          </p:cNvPicPr>
          <p:nvPr/>
        </p:nvPicPr>
        <p:blipFill>
          <a:blip r:embed="rId2">
            <a:extLst/>
          </a:blip>
          <a:srcRect l="3004" t="18912" r="54323" b="19729"/>
          <a:stretch>
            <a:fillRect/>
          </a:stretch>
        </p:blipFill>
        <p:spPr>
          <a:xfrm>
            <a:off x="22407841" y="11955619"/>
            <a:ext cx="1625601" cy="1314816"/>
          </a:xfrm>
          <a:prstGeom prst="rect">
            <a:avLst/>
          </a:prstGeom>
          <a:ln w="12700">
            <a:miter lim="400000"/>
          </a:ln>
        </p:spPr>
      </p:pic>
      <p:sp>
        <p:nvSpPr>
          <p:cNvPr id="265" name="Math"/>
          <p:cNvSpPr txBox="1"/>
          <p:nvPr/>
        </p:nvSpPr>
        <p:spPr>
          <a:xfrm>
            <a:off x="4007752" y="563080"/>
            <a:ext cx="16368496" cy="239686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defRPr sz="10000">
                <a:latin typeface="Source Sans Pro"/>
                <a:ea typeface="Source Sans Pro"/>
                <a:cs typeface="Source Sans Pro"/>
                <a:sym typeface="Source Sans Pro"/>
              </a:defRPr>
            </a:lvl1pPr>
          </a:lstStyle>
          <a:p>
            <a:pPr/>
            <a:r>
              <a:t>Math</a:t>
            </a:r>
          </a:p>
        </p:txBody>
      </p:sp>
      <p:sp>
        <p:nvSpPr>
          <p:cNvPr id="266" name="When you do math with logicals, TRUE becomes 1 and FALSE becomes 0."/>
          <p:cNvSpPr txBox="1"/>
          <p:nvPr/>
        </p:nvSpPr>
        <p:spPr>
          <a:xfrm>
            <a:off x="3021916" y="3000934"/>
            <a:ext cx="18340167" cy="239686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lvl="1" indent="228600" algn="l">
              <a:defRPr sz="6000">
                <a:latin typeface="Source Sans Pro Light"/>
                <a:ea typeface="Source Sans Pro Light"/>
                <a:cs typeface="Source Sans Pro Light"/>
                <a:sym typeface="Source Sans Pro Light"/>
              </a:defRPr>
            </a:pPr>
            <a:r>
              <a:t>When you do math with logicals, </a:t>
            </a:r>
            <a:r>
              <a:rPr b="1">
                <a:latin typeface="Source Sans Pro"/>
                <a:ea typeface="Source Sans Pro"/>
                <a:cs typeface="Source Sans Pro"/>
                <a:sym typeface="Source Sans Pro"/>
              </a:rPr>
              <a:t>TRUE becomes 1</a:t>
            </a:r>
            <a:r>
              <a:t> and </a:t>
            </a:r>
            <a:r>
              <a:rPr b="1">
                <a:latin typeface="Source Sans Pro"/>
                <a:ea typeface="Source Sans Pro"/>
                <a:cs typeface="Source Sans Pro"/>
                <a:sym typeface="Source Sans Pro"/>
              </a:rPr>
              <a:t>FALSE becomes 0</a:t>
            </a:r>
            <a:r>
              <a:t>.</a:t>
            </a:r>
          </a:p>
        </p:txBody>
      </p:sp>
      <p:sp>
        <p:nvSpPr>
          <p:cNvPr id="267" name="The sum of a logical vector is the count of TRUEs"/>
          <p:cNvSpPr txBox="1"/>
          <p:nvPr/>
        </p:nvSpPr>
        <p:spPr>
          <a:xfrm>
            <a:off x="3021916" y="4767585"/>
            <a:ext cx="18340167" cy="239686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lvl="1" marL="736600" indent="-508000" algn="l">
              <a:buSzPct val="100000"/>
              <a:buChar char="•"/>
              <a:defRPr sz="6000">
                <a:latin typeface="Source Sans Pro Light"/>
                <a:ea typeface="Source Sans Pro Light"/>
                <a:cs typeface="Source Sans Pro Light"/>
                <a:sym typeface="Source Sans Pro Light"/>
              </a:defRPr>
            </a:pPr>
            <a:r>
              <a:t>The </a:t>
            </a:r>
            <a:r>
              <a:rPr b="1">
                <a:solidFill>
                  <a:srgbClr val="78AAD6"/>
                </a:solidFill>
                <a:latin typeface="Source Sans Pro"/>
                <a:ea typeface="Source Sans Pro"/>
                <a:cs typeface="Source Sans Pro"/>
                <a:sym typeface="Source Sans Pro"/>
              </a:rPr>
              <a:t>sum</a:t>
            </a:r>
            <a:r>
              <a:t> of a logical vector is the </a:t>
            </a:r>
            <a:r>
              <a:rPr b="1">
                <a:solidFill>
                  <a:srgbClr val="78AAD6"/>
                </a:solidFill>
                <a:latin typeface="Source Sans Pro"/>
                <a:ea typeface="Source Sans Pro"/>
                <a:cs typeface="Source Sans Pro"/>
                <a:sym typeface="Source Sans Pro"/>
              </a:rPr>
              <a:t>count of TRUEs</a:t>
            </a:r>
          </a:p>
        </p:txBody>
      </p:sp>
      <p:sp>
        <p:nvSpPr>
          <p:cNvPr id="268" name="Rectangle"/>
          <p:cNvSpPr/>
          <p:nvPr/>
        </p:nvSpPr>
        <p:spPr>
          <a:xfrm>
            <a:off x="3973467" y="6650476"/>
            <a:ext cx="17299720" cy="2173833"/>
          </a:xfrm>
          <a:prstGeom prst="rect">
            <a:avLst/>
          </a:prstGeom>
          <a:solidFill>
            <a:srgbClr val="F0F2F4"/>
          </a:solidFill>
          <a:ln w="12700">
            <a:solidFill>
              <a:srgbClr val="000000"/>
            </a:solidFill>
            <a:miter lim="400000"/>
          </a:ln>
        </p:spPr>
        <p:txBody>
          <a:bodyPr lIns="50800" tIns="50800" rIns="50800" bIns="50800" anchor="ctr"/>
          <a:lstStyle/>
          <a:p>
            <a:pPr>
              <a:defRPr sz="4000">
                <a:solidFill>
                  <a:srgbClr val="FFFFFF"/>
                </a:solidFill>
                <a:effectLst>
                  <a:outerShdw sx="100000" sy="100000" kx="0" ky="0" algn="b" rotWithShape="0" blurRad="38100" dist="12700" dir="5400000">
                    <a:srgbClr val="000000">
                      <a:alpha val="50000"/>
                    </a:srgbClr>
                  </a:outerShdw>
                </a:effectLst>
              </a:defRPr>
            </a:pPr>
          </a:p>
        </p:txBody>
      </p:sp>
      <p:sp>
        <p:nvSpPr>
          <p:cNvPr id="269" name="sum(c(TRUE, FALSE, TRUE, TRUE))…"/>
          <p:cNvSpPr txBox="1"/>
          <p:nvPr/>
        </p:nvSpPr>
        <p:spPr>
          <a:xfrm>
            <a:off x="4133808" y="6730362"/>
            <a:ext cx="16800511" cy="201406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lgn="l">
              <a:spcBef>
                <a:spcPts val="1500"/>
              </a:spcBef>
              <a:defRPr sz="5000">
                <a:solidFill>
                  <a:schemeClr val="accent1"/>
                </a:solidFill>
                <a:latin typeface="Monaco"/>
                <a:ea typeface="Monaco"/>
                <a:cs typeface="Monaco"/>
                <a:sym typeface="Monaco"/>
              </a:defRPr>
            </a:pPr>
            <a:r>
              <a:rPr>
                <a:solidFill>
                  <a:srgbClr val="000000"/>
                </a:solidFill>
              </a:rPr>
              <a:t>sum(c(TRUE, FALSE, TRUE, TRUE))</a:t>
            </a:r>
          </a:p>
          <a:p>
            <a:pPr algn="l">
              <a:spcBef>
                <a:spcPts val="6000"/>
              </a:spcBef>
              <a:defRPr sz="5000">
                <a:solidFill>
                  <a:schemeClr val="accent1"/>
                </a:solidFill>
                <a:latin typeface="Monaco"/>
                <a:ea typeface="Monaco"/>
                <a:cs typeface="Monaco"/>
                <a:sym typeface="Monaco"/>
              </a:defRPr>
            </a:pPr>
            <a:r>
              <a:rPr>
                <a:solidFill>
                  <a:srgbClr val="53585F"/>
                </a:solidFill>
              </a:rPr>
              <a:t>##  3</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71" name="R-logo.001.png" descr="R-logo.001.png"/>
          <p:cNvPicPr>
            <a:picLocks noChangeAspect="1"/>
          </p:cNvPicPr>
          <p:nvPr/>
        </p:nvPicPr>
        <p:blipFill>
          <a:blip r:embed="rId3">
            <a:extLst/>
          </a:blip>
          <a:srcRect l="3004" t="18912" r="54323" b="19729"/>
          <a:stretch>
            <a:fillRect/>
          </a:stretch>
        </p:blipFill>
        <p:spPr>
          <a:xfrm>
            <a:off x="22407841" y="11955619"/>
            <a:ext cx="1625601" cy="1314816"/>
          </a:xfrm>
          <a:prstGeom prst="rect">
            <a:avLst/>
          </a:prstGeom>
          <a:ln w="12700">
            <a:miter lim="400000"/>
          </a:ln>
        </p:spPr>
      </p:pic>
      <p:sp>
        <p:nvSpPr>
          <p:cNvPr id="272" name="Math"/>
          <p:cNvSpPr txBox="1"/>
          <p:nvPr/>
        </p:nvSpPr>
        <p:spPr>
          <a:xfrm>
            <a:off x="4007752" y="563080"/>
            <a:ext cx="16368496" cy="239686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defRPr sz="10000">
                <a:latin typeface="Source Sans Pro"/>
                <a:ea typeface="Source Sans Pro"/>
                <a:cs typeface="Source Sans Pro"/>
                <a:sym typeface="Source Sans Pro"/>
              </a:defRPr>
            </a:lvl1pPr>
          </a:lstStyle>
          <a:p>
            <a:pPr/>
            <a:r>
              <a:t>Math</a:t>
            </a:r>
          </a:p>
        </p:txBody>
      </p:sp>
      <p:sp>
        <p:nvSpPr>
          <p:cNvPr id="273" name="When you do math with logicals, TRUE becomes 1 and FALSE becomes 0."/>
          <p:cNvSpPr txBox="1"/>
          <p:nvPr/>
        </p:nvSpPr>
        <p:spPr>
          <a:xfrm>
            <a:off x="3021916" y="3000934"/>
            <a:ext cx="18340167" cy="239686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lvl="1" indent="228600" algn="l">
              <a:defRPr sz="6000">
                <a:latin typeface="Source Sans Pro Light"/>
                <a:ea typeface="Source Sans Pro Light"/>
                <a:cs typeface="Source Sans Pro Light"/>
                <a:sym typeface="Source Sans Pro Light"/>
              </a:defRPr>
            </a:pPr>
            <a:r>
              <a:t>When you do math with logicals, </a:t>
            </a:r>
            <a:r>
              <a:rPr b="1">
                <a:latin typeface="Source Sans Pro"/>
                <a:ea typeface="Source Sans Pro"/>
                <a:cs typeface="Source Sans Pro"/>
                <a:sym typeface="Source Sans Pro"/>
              </a:rPr>
              <a:t>TRUE becomes 1</a:t>
            </a:r>
            <a:r>
              <a:t> and </a:t>
            </a:r>
            <a:r>
              <a:rPr b="1">
                <a:latin typeface="Source Sans Pro"/>
                <a:ea typeface="Source Sans Pro"/>
                <a:cs typeface="Source Sans Pro"/>
                <a:sym typeface="Source Sans Pro"/>
              </a:rPr>
              <a:t>FALSE becomes 0</a:t>
            </a:r>
            <a:r>
              <a:t>.</a:t>
            </a:r>
          </a:p>
        </p:txBody>
      </p:sp>
      <p:sp>
        <p:nvSpPr>
          <p:cNvPr id="274" name="The sum of a logical vector is the count of TRUEs"/>
          <p:cNvSpPr txBox="1"/>
          <p:nvPr/>
        </p:nvSpPr>
        <p:spPr>
          <a:xfrm>
            <a:off x="3021916" y="4767585"/>
            <a:ext cx="18340167" cy="239686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lvl="1" marL="736600" indent="-508000" algn="l">
              <a:buSzPct val="100000"/>
              <a:buChar char="•"/>
              <a:defRPr sz="6000">
                <a:latin typeface="Source Sans Pro Light"/>
                <a:ea typeface="Source Sans Pro Light"/>
                <a:cs typeface="Source Sans Pro Light"/>
                <a:sym typeface="Source Sans Pro Light"/>
              </a:defRPr>
            </a:pPr>
            <a:r>
              <a:t>The </a:t>
            </a:r>
            <a:r>
              <a:rPr b="1">
                <a:solidFill>
                  <a:srgbClr val="78AAD6"/>
                </a:solidFill>
                <a:latin typeface="Source Sans Pro"/>
                <a:ea typeface="Source Sans Pro"/>
                <a:cs typeface="Source Sans Pro"/>
                <a:sym typeface="Source Sans Pro"/>
              </a:rPr>
              <a:t>sum</a:t>
            </a:r>
            <a:r>
              <a:t> of a logical vector is the </a:t>
            </a:r>
            <a:r>
              <a:rPr b="1">
                <a:solidFill>
                  <a:srgbClr val="78AAD6"/>
                </a:solidFill>
                <a:latin typeface="Source Sans Pro"/>
                <a:ea typeface="Source Sans Pro"/>
                <a:cs typeface="Source Sans Pro"/>
                <a:sym typeface="Source Sans Pro"/>
              </a:rPr>
              <a:t>count of TRUEs</a:t>
            </a:r>
          </a:p>
        </p:txBody>
      </p:sp>
      <p:sp>
        <p:nvSpPr>
          <p:cNvPr id="275" name="The mean of a logical vector is the proportion of TRUEs"/>
          <p:cNvSpPr txBox="1"/>
          <p:nvPr/>
        </p:nvSpPr>
        <p:spPr>
          <a:xfrm>
            <a:off x="3021916" y="9323180"/>
            <a:ext cx="18381600" cy="10953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lvl="1" marL="736600" indent="-508000" algn="l">
              <a:buSzPct val="100000"/>
              <a:buChar char="•"/>
              <a:defRPr sz="6000">
                <a:latin typeface="Source Sans Pro Light"/>
                <a:ea typeface="Source Sans Pro Light"/>
                <a:cs typeface="Source Sans Pro Light"/>
                <a:sym typeface="Source Sans Pro Light"/>
              </a:defRPr>
            </a:pPr>
            <a:r>
              <a:t>The </a:t>
            </a:r>
            <a:r>
              <a:rPr b="1">
                <a:solidFill>
                  <a:srgbClr val="93B675"/>
                </a:solidFill>
                <a:latin typeface="Source Sans Pro"/>
                <a:ea typeface="Source Sans Pro"/>
                <a:cs typeface="Source Sans Pro"/>
                <a:sym typeface="Source Sans Pro"/>
              </a:rPr>
              <a:t>mean </a:t>
            </a:r>
            <a:r>
              <a:t>of a logical vector is the </a:t>
            </a:r>
            <a:r>
              <a:rPr b="1">
                <a:solidFill>
                  <a:srgbClr val="93B675"/>
                </a:solidFill>
                <a:latin typeface="Source Sans Pro"/>
                <a:ea typeface="Source Sans Pro"/>
                <a:cs typeface="Source Sans Pro"/>
                <a:sym typeface="Source Sans Pro"/>
              </a:rPr>
              <a:t>proportion of TRUEs</a:t>
            </a:r>
          </a:p>
        </p:txBody>
      </p:sp>
      <p:sp>
        <p:nvSpPr>
          <p:cNvPr id="276" name="Rectangle"/>
          <p:cNvSpPr/>
          <p:nvPr/>
        </p:nvSpPr>
        <p:spPr>
          <a:xfrm>
            <a:off x="3973467" y="6650476"/>
            <a:ext cx="17299720" cy="2173833"/>
          </a:xfrm>
          <a:prstGeom prst="rect">
            <a:avLst/>
          </a:prstGeom>
          <a:solidFill>
            <a:srgbClr val="F0F2F4"/>
          </a:solidFill>
          <a:ln w="12700">
            <a:solidFill>
              <a:srgbClr val="000000"/>
            </a:solidFill>
            <a:miter lim="400000"/>
          </a:ln>
        </p:spPr>
        <p:txBody>
          <a:bodyPr lIns="50800" tIns="50800" rIns="50800" bIns="50800" anchor="ctr"/>
          <a:lstStyle/>
          <a:p>
            <a:pPr>
              <a:defRPr sz="4000">
                <a:solidFill>
                  <a:srgbClr val="FFFFFF"/>
                </a:solidFill>
                <a:effectLst>
                  <a:outerShdw sx="100000" sy="100000" kx="0" ky="0" algn="b" rotWithShape="0" blurRad="38100" dist="12700" dir="5400000">
                    <a:srgbClr val="000000">
                      <a:alpha val="50000"/>
                    </a:srgbClr>
                  </a:outerShdw>
                </a:effectLst>
              </a:defRPr>
            </a:pPr>
          </a:p>
        </p:txBody>
      </p:sp>
      <p:sp>
        <p:nvSpPr>
          <p:cNvPr id="277" name="sum(c(TRUE, FALSE, TRUE, TRUE))…"/>
          <p:cNvSpPr txBox="1"/>
          <p:nvPr/>
        </p:nvSpPr>
        <p:spPr>
          <a:xfrm>
            <a:off x="4133808" y="6730362"/>
            <a:ext cx="16800511" cy="201406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lgn="l">
              <a:spcBef>
                <a:spcPts val="1500"/>
              </a:spcBef>
              <a:defRPr sz="5000">
                <a:solidFill>
                  <a:schemeClr val="accent1"/>
                </a:solidFill>
                <a:latin typeface="Monaco"/>
                <a:ea typeface="Monaco"/>
                <a:cs typeface="Monaco"/>
                <a:sym typeface="Monaco"/>
              </a:defRPr>
            </a:pPr>
            <a:r>
              <a:rPr>
                <a:solidFill>
                  <a:srgbClr val="000000"/>
                </a:solidFill>
              </a:rPr>
              <a:t>sum(c(TRUE, FALSE, TRUE, TRUE))</a:t>
            </a:r>
          </a:p>
          <a:p>
            <a:pPr algn="l">
              <a:spcBef>
                <a:spcPts val="6000"/>
              </a:spcBef>
              <a:defRPr sz="5000">
                <a:solidFill>
                  <a:schemeClr val="accent1"/>
                </a:solidFill>
                <a:latin typeface="Monaco"/>
                <a:ea typeface="Monaco"/>
                <a:cs typeface="Monaco"/>
                <a:sym typeface="Monaco"/>
              </a:defRPr>
            </a:pPr>
            <a:r>
              <a:rPr>
                <a:solidFill>
                  <a:srgbClr val="53585F"/>
                </a:solidFill>
              </a:rPr>
              <a:t>##  3</a:t>
            </a:r>
          </a:p>
        </p:txBody>
      </p:sp>
      <p:sp>
        <p:nvSpPr>
          <p:cNvPr id="278" name="Rectangle"/>
          <p:cNvSpPr/>
          <p:nvPr/>
        </p:nvSpPr>
        <p:spPr>
          <a:xfrm>
            <a:off x="3973467" y="10549128"/>
            <a:ext cx="17299720" cy="2173833"/>
          </a:xfrm>
          <a:prstGeom prst="rect">
            <a:avLst/>
          </a:prstGeom>
          <a:solidFill>
            <a:srgbClr val="F0F2F4"/>
          </a:solidFill>
          <a:ln w="12700">
            <a:solidFill>
              <a:srgbClr val="000000"/>
            </a:solidFill>
            <a:miter lim="400000"/>
          </a:ln>
        </p:spPr>
        <p:txBody>
          <a:bodyPr lIns="50800" tIns="50800" rIns="50800" bIns="50800" anchor="ctr"/>
          <a:lstStyle/>
          <a:p>
            <a:pPr>
              <a:defRPr sz="4000">
                <a:solidFill>
                  <a:srgbClr val="FFFFFF"/>
                </a:solidFill>
                <a:effectLst>
                  <a:outerShdw sx="100000" sy="100000" kx="0" ky="0" algn="b" rotWithShape="0" blurRad="38100" dist="12700" dir="5400000">
                    <a:srgbClr val="000000">
                      <a:alpha val="50000"/>
                    </a:srgbClr>
                  </a:outerShdw>
                </a:effectLst>
              </a:defRPr>
            </a:pPr>
          </a:p>
        </p:txBody>
      </p:sp>
      <p:sp>
        <p:nvSpPr>
          <p:cNvPr id="279" name="mean(c(1, 2, 3, 4) &lt; 4)…"/>
          <p:cNvSpPr txBox="1"/>
          <p:nvPr/>
        </p:nvSpPr>
        <p:spPr>
          <a:xfrm>
            <a:off x="4133808" y="10629014"/>
            <a:ext cx="16800511" cy="201406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lgn="l">
              <a:spcBef>
                <a:spcPts val="1500"/>
              </a:spcBef>
              <a:defRPr sz="5000">
                <a:solidFill>
                  <a:schemeClr val="accent1"/>
                </a:solidFill>
                <a:latin typeface="Monaco"/>
                <a:ea typeface="Monaco"/>
                <a:cs typeface="Monaco"/>
                <a:sym typeface="Monaco"/>
              </a:defRPr>
            </a:pPr>
            <a:r>
              <a:rPr>
                <a:solidFill>
                  <a:srgbClr val="000000"/>
                </a:solidFill>
              </a:rPr>
              <a:t>mean(c(1, 2, 3, 4) &lt; 4)</a:t>
            </a:r>
          </a:p>
          <a:p>
            <a:pPr algn="l">
              <a:spcBef>
                <a:spcPts val="6000"/>
              </a:spcBef>
              <a:defRPr sz="5000">
                <a:solidFill>
                  <a:schemeClr val="accent1"/>
                </a:solidFill>
                <a:latin typeface="Monaco"/>
                <a:ea typeface="Monaco"/>
                <a:cs typeface="Monaco"/>
                <a:sym typeface="Monaco"/>
              </a:defRPr>
            </a:pPr>
            <a:r>
              <a:rPr>
                <a:solidFill>
                  <a:srgbClr val="53585F"/>
                </a:solidFill>
              </a:rPr>
              <a:t>##  0.75</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3" name="Your Turn 1"/>
          <p:cNvSpPr txBox="1"/>
          <p:nvPr>
            <p:ph type="title" idx="4294967295"/>
          </p:nvPr>
        </p:nvSpPr>
        <p:spPr>
          <a:xfrm>
            <a:off x="4833937" y="357187"/>
            <a:ext cx="14716126" cy="3429001"/>
          </a:xfrm>
          <a:prstGeom prst="rect">
            <a:avLst/>
          </a:prstGeom>
        </p:spPr>
        <p:txBody>
          <a:bodyPr lIns="71437" tIns="71437" rIns="71437" bIns="71437"/>
          <a:lstStyle>
            <a:lvl1pPr algn="ctr" defTabSz="584200">
              <a:defRPr cap="none" sz="10000">
                <a:solidFill>
                  <a:srgbClr val="005493"/>
                </a:solidFill>
                <a:latin typeface="Source Sans Pro"/>
                <a:ea typeface="Source Sans Pro"/>
                <a:cs typeface="Source Sans Pro"/>
                <a:sym typeface="Source Sans Pro"/>
              </a:defRPr>
            </a:lvl1pPr>
          </a:lstStyle>
          <a:p>
            <a:pPr/>
            <a:r>
              <a:t>Your Turn 1</a:t>
            </a:r>
          </a:p>
        </p:txBody>
      </p:sp>
      <p:sp>
        <p:nvSpPr>
          <p:cNvPr id="284" name="Use flights to create delayed, a variable that displays whether a flight was delayed (arr_delay &gt; 0).…"/>
          <p:cNvSpPr txBox="1"/>
          <p:nvPr>
            <p:ph type="body" idx="4294967295"/>
          </p:nvPr>
        </p:nvSpPr>
        <p:spPr>
          <a:xfrm>
            <a:off x="1445226" y="3240423"/>
            <a:ext cx="21493548" cy="7503258"/>
          </a:xfrm>
          <a:prstGeom prst="rect">
            <a:avLst/>
          </a:prstGeom>
        </p:spPr>
        <p:txBody>
          <a:bodyPr lIns="71437" tIns="71437" rIns="71437" bIns="71437"/>
          <a:lstStyle/>
          <a:p>
            <a:pPr marL="0" indent="0" defTabSz="685165">
              <a:spcBef>
                <a:spcPts val="4800"/>
              </a:spcBef>
              <a:buSzTx/>
              <a:buNone/>
              <a:defRPr sz="4980">
                <a:solidFill>
                  <a:srgbClr val="005493"/>
                </a:solidFill>
                <a:latin typeface="Source Sans Pro"/>
                <a:ea typeface="Source Sans Pro"/>
                <a:cs typeface="Source Sans Pro"/>
                <a:sym typeface="Source Sans Pro"/>
              </a:defRPr>
            </a:pPr>
            <a:r>
              <a:t>Use flights to create </a:t>
            </a:r>
            <a:r>
              <a:rPr b="1"/>
              <a:t>delayed</a:t>
            </a:r>
            <a:r>
              <a:t>, a variable that displays whether a flight was delayed (arr_delay &gt; 0). </a:t>
            </a:r>
          </a:p>
          <a:p>
            <a:pPr marL="0" indent="0" defTabSz="685165">
              <a:spcBef>
                <a:spcPts val="4800"/>
              </a:spcBef>
              <a:buSzTx/>
              <a:buNone/>
              <a:defRPr sz="4980">
                <a:solidFill>
                  <a:srgbClr val="005493"/>
                </a:solidFill>
                <a:latin typeface="Source Sans Pro"/>
                <a:ea typeface="Source Sans Pro"/>
                <a:cs typeface="Source Sans Pro"/>
                <a:sym typeface="Source Sans Pro"/>
              </a:defRPr>
            </a:pPr>
            <a:r>
              <a:t>Then, remove all rows that contain an NA in </a:t>
            </a:r>
            <a:r>
              <a:rPr b="1"/>
              <a:t>delayed</a:t>
            </a:r>
            <a:r>
              <a:t>. </a:t>
            </a:r>
          </a:p>
          <a:p>
            <a:pPr marL="0" indent="0" defTabSz="685165">
              <a:spcBef>
                <a:spcPts val="4800"/>
              </a:spcBef>
              <a:buSzTx/>
              <a:buNone/>
              <a:defRPr sz="4980">
                <a:solidFill>
                  <a:srgbClr val="005493"/>
                </a:solidFill>
                <a:latin typeface="Source Sans Pro"/>
                <a:ea typeface="Source Sans Pro"/>
                <a:cs typeface="Source Sans Pro"/>
                <a:sym typeface="Source Sans Pro"/>
              </a:defRPr>
            </a:pPr>
            <a:r>
              <a:t>Finally, create a summary table that shows:</a:t>
            </a:r>
          </a:p>
          <a:p>
            <a:pPr marL="1357279" indent="-716787" defTabSz="685165">
              <a:spcBef>
                <a:spcPts val="4800"/>
              </a:spcBef>
              <a:buSzPct val="100000"/>
              <a:buAutoNum type="arabicPeriod" startAt="1"/>
              <a:defRPr sz="4980">
                <a:solidFill>
                  <a:srgbClr val="005493"/>
                </a:solidFill>
                <a:latin typeface="Source Sans Pro"/>
                <a:ea typeface="Source Sans Pro"/>
                <a:cs typeface="Source Sans Pro"/>
                <a:sym typeface="Source Sans Pro"/>
              </a:defRPr>
            </a:pPr>
            <a:r>
              <a:t>How many flights were delayed</a:t>
            </a:r>
          </a:p>
          <a:p>
            <a:pPr marL="1357279" indent="-716787" defTabSz="685165">
              <a:spcBef>
                <a:spcPts val="4800"/>
              </a:spcBef>
              <a:buSzPct val="100000"/>
              <a:buAutoNum type="arabicPeriod" startAt="1"/>
              <a:defRPr sz="4980">
                <a:solidFill>
                  <a:srgbClr val="005493"/>
                </a:solidFill>
                <a:latin typeface="Source Sans Pro"/>
                <a:ea typeface="Source Sans Pro"/>
                <a:cs typeface="Source Sans Pro"/>
                <a:sym typeface="Source Sans Pro"/>
              </a:defRPr>
            </a:pPr>
            <a:r>
              <a:t>What proportion of flights were delayed</a:t>
            </a:r>
          </a:p>
        </p:txBody>
      </p:sp>
      <p:pic>
        <p:nvPicPr>
          <p:cNvPr id="285" name="Timer_Black_W_10_Alarm-6.mov" descr="Timer_Black_W_10_Alarm-6.mov"/>
          <p:cNvPicPr>
            <a:picLocks noChangeAspect="0"/>
          </p:cNvPicPr>
          <p:nvPr>
            <a:videoFile r:link="rId2"/>
            <p:extLst>
              <p:ext uri="{DAA4B4D4-6D71-4841-9C94-3DE7FCFB9230}">
                <p14:media xmlns:p14="http://schemas.microsoft.com/office/powerpoint/2010/main" r:embed="rId3"/>
              </p:ext>
            </p:extLst>
          </p:nvPr>
        </p:nvPicPr>
        <p:blipFill>
          <a:blip r:embed="rId4">
            <a:extLst/>
          </a:blip>
          <a:stretch>
            <a:fillRect/>
          </a:stretch>
        </p:blipFill>
        <p:spPr>
          <a:xfrm>
            <a:off x="19088406" y="11645648"/>
            <a:ext cx="4544635" cy="1359812"/>
          </a:xfrm>
          <a:prstGeom prst="rect">
            <a:avLst/>
          </a:prstGeom>
          <a:ln w="12700">
            <a:solidFill>
              <a:srgbClr val="A6AAA9"/>
            </a:solidFill>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250000" fill="hold"/>
                                        <p:tgtEl>
                                          <p:spTgt spid="285"/>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7" fill="hold" display="0">
                  <p:stCondLst>
                    <p:cond delay="indefinite"/>
                  </p:stCondLst>
                </p:cTn>
                <p:tgtEl>
                  <p:spTgt spid="285"/>
                </p:tgtEl>
              </p:cMediaNode>
            </p:video>
            <p:seq concurrent="1" prevAc="none" nextAc="seek">
              <p:cTn id="8" evtFilter="cancelBubble" nodeType="interactiveSeq" restart="whenNotActive" fill="hold">
                <p:stCondLst>
                  <p:cond delay="0" evt="onClick">
                    <p:tgtEl>
                      <p:spTgt spid="285"/>
                    </p:tgtEl>
                  </p:cond>
                </p:stCondLst>
                <p:endSync delay="0" evt="end">
                  <p:rtn val="all"/>
                </p:endSync>
                <p:childTnLst>
                  <p:par>
                    <p:cTn id="9" fill="hold">
                      <p:stCondLst>
                        <p:cond delay="0"/>
                      </p:stCondLst>
                      <p:childTnLst>
                        <p:par>
                          <p:cTn id="10" fill="hold">
                            <p:stCondLst>
                              <p:cond delay="0"/>
                            </p:stCondLst>
                            <p:childTnLst>
                              <p:par>
                                <p:cTn id="11" presetClass="mediacall" nodeType="clickEffect" presetSubtype="0" presetID="2" fill="hold">
                                  <p:stCondLst>
                                    <p:cond delay="0"/>
                                  </p:stCondLst>
                                  <p:childTnLst>
                                    <p:cmd type="call" cmd="togglePause">
                                      <p:cBhvr>
                                        <p:cTn id="12" dur="1" fill="hold"/>
                                        <p:tgtEl>
                                          <p:spTgt spid="285"/>
                                        </p:tgtEl>
                                      </p:cBhvr>
                                    </p:cmd>
                                  </p:childTnLst>
                                </p:cTn>
                              </p:par>
                            </p:childTnLst>
                          </p:cTn>
                        </p:par>
                      </p:childTnLst>
                    </p:cTn>
                  </p:par>
                </p:childTnLst>
              </p:cTn>
              <p:nextCondLst>
                <p:cond delay="0" evt="onClick">
                  <p:tgtEl>
                    <p:spTgt spid="285"/>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87" name="R-logo.001.png" descr="R-logo.001.png"/>
          <p:cNvPicPr>
            <a:picLocks noChangeAspect="1"/>
          </p:cNvPicPr>
          <p:nvPr/>
        </p:nvPicPr>
        <p:blipFill>
          <a:blip r:embed="rId2">
            <a:extLst/>
          </a:blip>
          <a:srcRect l="3004" t="18912" r="54323" b="19729"/>
          <a:stretch>
            <a:fillRect/>
          </a:stretch>
        </p:blipFill>
        <p:spPr>
          <a:xfrm>
            <a:off x="22407841" y="11955619"/>
            <a:ext cx="1625601" cy="1314816"/>
          </a:xfrm>
          <a:prstGeom prst="rect">
            <a:avLst/>
          </a:prstGeom>
          <a:ln w="12700">
            <a:miter lim="400000"/>
          </a:ln>
        </p:spPr>
      </p:pic>
      <p:sp>
        <p:nvSpPr>
          <p:cNvPr id="288" name="Rectangle"/>
          <p:cNvSpPr/>
          <p:nvPr/>
        </p:nvSpPr>
        <p:spPr>
          <a:xfrm>
            <a:off x="1486189" y="2559369"/>
            <a:ext cx="21381778" cy="8597262"/>
          </a:xfrm>
          <a:prstGeom prst="rect">
            <a:avLst/>
          </a:prstGeom>
          <a:solidFill>
            <a:srgbClr val="F0F2F4"/>
          </a:solidFill>
          <a:ln w="12700">
            <a:solidFill>
              <a:srgbClr val="000000"/>
            </a:solidFill>
            <a:miter lim="400000"/>
          </a:ln>
        </p:spPr>
        <p:txBody>
          <a:bodyPr lIns="50800" tIns="50800" rIns="50800" bIns="50800" anchor="ctr"/>
          <a:lstStyle/>
          <a:p>
            <a:pPr>
              <a:defRPr sz="4000">
                <a:solidFill>
                  <a:srgbClr val="FFFFFF"/>
                </a:solidFill>
                <a:effectLst>
                  <a:outerShdw sx="100000" sy="100000" kx="0" ky="0" algn="b" rotWithShape="0" blurRad="38100" dist="12700" dir="5400000">
                    <a:srgbClr val="000000">
                      <a:alpha val="50000"/>
                    </a:srgbClr>
                  </a:outerShdw>
                </a:effectLst>
              </a:defRPr>
            </a:pPr>
          </a:p>
        </p:txBody>
      </p:sp>
      <p:sp>
        <p:nvSpPr>
          <p:cNvPr id="289" name="flights %&gt;%…"/>
          <p:cNvSpPr txBox="1"/>
          <p:nvPr/>
        </p:nvSpPr>
        <p:spPr>
          <a:xfrm>
            <a:off x="1697331" y="2752915"/>
            <a:ext cx="21206830" cy="840325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lgn="l">
              <a:spcBef>
                <a:spcPts val="1500"/>
              </a:spcBef>
              <a:defRPr sz="5000">
                <a:solidFill>
                  <a:schemeClr val="accent1"/>
                </a:solidFill>
                <a:latin typeface="Monaco"/>
                <a:ea typeface="Monaco"/>
                <a:cs typeface="Monaco"/>
                <a:sym typeface="Monaco"/>
              </a:defRPr>
            </a:pPr>
            <a:r>
              <a:rPr>
                <a:solidFill>
                  <a:srgbClr val="000000"/>
                </a:solidFill>
              </a:rPr>
              <a:t>flights %&gt;%</a:t>
            </a:r>
            <a:endParaRPr>
              <a:solidFill>
                <a:srgbClr val="000000"/>
              </a:solidFill>
            </a:endParaRPr>
          </a:p>
          <a:p>
            <a:pPr algn="l">
              <a:spcBef>
                <a:spcPts val="1500"/>
              </a:spcBef>
              <a:defRPr sz="5000">
                <a:solidFill>
                  <a:schemeClr val="accent1"/>
                </a:solidFill>
                <a:latin typeface="Monaco"/>
                <a:ea typeface="Monaco"/>
                <a:cs typeface="Monaco"/>
                <a:sym typeface="Monaco"/>
              </a:defRPr>
            </a:pPr>
            <a:r>
              <a:rPr>
                <a:solidFill>
                  <a:srgbClr val="000000"/>
                </a:solidFill>
              </a:rPr>
              <a:t>  mutate(delayed = arr_delay &gt; 0) %&gt;%</a:t>
            </a:r>
            <a:endParaRPr>
              <a:solidFill>
                <a:srgbClr val="000000"/>
              </a:solidFill>
            </a:endParaRPr>
          </a:p>
          <a:p>
            <a:pPr algn="l">
              <a:spcBef>
                <a:spcPts val="1500"/>
              </a:spcBef>
              <a:defRPr sz="5000">
                <a:solidFill>
                  <a:schemeClr val="accent1"/>
                </a:solidFill>
                <a:latin typeface="Monaco"/>
                <a:ea typeface="Monaco"/>
                <a:cs typeface="Monaco"/>
                <a:sym typeface="Monaco"/>
              </a:defRPr>
            </a:pPr>
            <a:r>
              <a:rPr>
                <a:solidFill>
                  <a:srgbClr val="000000"/>
                </a:solidFill>
              </a:rPr>
              <a:t>  drop_na(delayed) %&gt;%</a:t>
            </a:r>
            <a:endParaRPr>
              <a:solidFill>
                <a:srgbClr val="000000"/>
              </a:solidFill>
            </a:endParaRPr>
          </a:p>
          <a:p>
            <a:pPr algn="l">
              <a:spcBef>
                <a:spcPts val="1500"/>
              </a:spcBef>
              <a:defRPr sz="5000">
                <a:solidFill>
                  <a:schemeClr val="accent1"/>
                </a:solidFill>
                <a:latin typeface="Monaco"/>
                <a:ea typeface="Monaco"/>
                <a:cs typeface="Monaco"/>
                <a:sym typeface="Monaco"/>
              </a:defRPr>
            </a:pPr>
            <a:r>
              <a:rPr>
                <a:solidFill>
                  <a:srgbClr val="000000"/>
                </a:solidFill>
              </a:rPr>
              <a:t>  summarise(total = sum(delayed), prop = mean(delayed))</a:t>
            </a:r>
            <a:endParaRPr>
              <a:solidFill>
                <a:srgbClr val="000000"/>
              </a:solidFill>
            </a:endParaRPr>
          </a:p>
          <a:p>
            <a:pPr algn="l">
              <a:spcBef>
                <a:spcPts val="1500"/>
              </a:spcBef>
              <a:defRPr sz="5000">
                <a:solidFill>
                  <a:srgbClr val="53585F"/>
                </a:solidFill>
                <a:latin typeface="Monaco"/>
                <a:ea typeface="Monaco"/>
                <a:cs typeface="Monaco"/>
                <a:sym typeface="Monaco"/>
              </a:defRPr>
            </a:pPr>
            <a:r>
              <a:t>## # A tibble: 1 × 2</a:t>
            </a:r>
          </a:p>
          <a:p>
            <a:pPr algn="l">
              <a:spcBef>
                <a:spcPts val="1500"/>
              </a:spcBef>
              <a:defRPr sz="5000">
                <a:solidFill>
                  <a:srgbClr val="53585F"/>
                </a:solidFill>
                <a:latin typeface="Monaco"/>
                <a:ea typeface="Monaco"/>
                <a:cs typeface="Monaco"/>
                <a:sym typeface="Monaco"/>
              </a:defRPr>
            </a:pPr>
            <a:r>
              <a:t>##   total      prop</a:t>
            </a:r>
          </a:p>
          <a:p>
            <a:pPr algn="l">
              <a:spcBef>
                <a:spcPts val="1500"/>
              </a:spcBef>
              <a:defRPr sz="5000">
                <a:solidFill>
                  <a:srgbClr val="53585F"/>
                </a:solidFill>
                <a:latin typeface="Monaco"/>
                <a:ea typeface="Monaco"/>
                <a:cs typeface="Monaco"/>
                <a:sym typeface="Monaco"/>
              </a:defRPr>
            </a:pPr>
            <a:r>
              <a:t>##   &lt;int&gt;     &lt;dbl&gt;</a:t>
            </a:r>
          </a:p>
          <a:p>
            <a:pPr algn="l">
              <a:spcBef>
                <a:spcPts val="1500"/>
              </a:spcBef>
              <a:defRPr sz="5000">
                <a:solidFill>
                  <a:srgbClr val="53585F"/>
                </a:solidFill>
                <a:latin typeface="Monaco"/>
                <a:ea typeface="Monaco"/>
                <a:cs typeface="Monaco"/>
                <a:sym typeface="Monaco"/>
              </a:defRPr>
            </a:pPr>
            <a:r>
              <a:t>## 1 133004 </a:t>
            </a:r>
            <a:r>
              <a:rPr>
                <a:solidFill>
                  <a:schemeClr val="accent1"/>
                </a:solidFill>
              </a:rPr>
              <a:t>0.4063101</a:t>
            </a: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1" name="Non Numeric Data in R"/>
          <p:cNvSpPr txBox="1"/>
          <p:nvPr>
            <p:ph type="title"/>
          </p:nvPr>
        </p:nvSpPr>
        <p:spPr>
          <a:prstGeom prst="rect">
            <a:avLst/>
          </a:prstGeom>
        </p:spPr>
        <p:txBody>
          <a:bodyPr/>
          <a:lstStyle/>
          <a:p>
            <a:pPr/>
            <a:r>
              <a:t>Non Numeric Data in R</a:t>
            </a:r>
          </a:p>
        </p:txBody>
      </p:sp>
      <p:sp>
        <p:nvSpPr>
          <p:cNvPr id="292" name="Logical / Boolean…"/>
          <p:cNvSpPr txBox="1"/>
          <p:nvPr>
            <p:ph type="body" idx="1"/>
          </p:nvPr>
        </p:nvSpPr>
        <p:spPr>
          <a:prstGeom prst="rect">
            <a:avLst/>
          </a:prstGeom>
        </p:spPr>
        <p:txBody>
          <a:bodyPr/>
          <a:lstStyle/>
          <a:p>
            <a:pPr/>
            <a:r>
              <a:t>Logical / Boolean</a:t>
            </a:r>
          </a:p>
          <a:p>
            <a:pPr/>
            <a:r>
              <a:t>Character / String</a:t>
            </a:r>
          </a:p>
          <a:p>
            <a:pPr/>
            <a:r>
              <a:t>Factor / Categorical</a:t>
            </a:r>
          </a:p>
          <a:p>
            <a:pPr/>
            <a:r>
              <a:t>Dates and Times</a:t>
            </a:r>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96" name="Screen Shot 2020-11-16 at 5.58.31 AM.png" descr="Screen Shot 2020-11-16 at 5.58.31 AM.png"/>
          <p:cNvPicPr>
            <a:picLocks noChangeAspect="1"/>
          </p:cNvPicPr>
          <p:nvPr>
            <p:ph type="pic" idx="21"/>
          </p:nvPr>
        </p:nvPicPr>
        <p:blipFill>
          <a:blip r:embed="rId3">
            <a:extLst/>
          </a:blip>
          <a:srcRect l="0" t="0" r="0" b="0"/>
          <a:stretch>
            <a:fillRect/>
          </a:stretch>
        </p:blipFill>
        <p:spPr>
          <a:xfrm>
            <a:off x="5325070" y="1442540"/>
            <a:ext cx="13722210" cy="7312623"/>
          </a:xfrm>
          <a:prstGeom prst="rect">
            <a:avLst/>
          </a:prstGeom>
        </p:spPr>
      </p:pic>
      <p:sp>
        <p:nvSpPr>
          <p:cNvPr id="297" name="stringr Cheat Sheet"/>
          <p:cNvSpPr txBox="1"/>
          <p:nvPr>
            <p:ph type="title"/>
          </p:nvPr>
        </p:nvSpPr>
        <p:spPr>
          <a:prstGeom prst="rect">
            <a:avLst/>
          </a:prstGeom>
        </p:spPr>
        <p:txBody>
          <a:bodyPr/>
          <a:lstStyle/>
          <a:p>
            <a:pPr/>
            <a:r>
              <a:t>stringr Cheat Sheet</a:t>
            </a:r>
          </a:p>
        </p:txBody>
      </p:sp>
      <p:sp>
        <p:nvSpPr>
          <p:cNvPr id="298" name="Please Take out"/>
          <p:cNvSpPr txBox="1"/>
          <p:nvPr>
            <p:ph type="body" sz="quarter" idx="1"/>
          </p:nvPr>
        </p:nvSpPr>
        <p:spPr>
          <a:prstGeom prst="rect">
            <a:avLst/>
          </a:prstGeom>
        </p:spPr>
        <p:txBody>
          <a:bodyPr/>
          <a:lstStyle/>
          <a:p>
            <a:pPr/>
            <a:r>
              <a:t>Please Take out</a:t>
            </a:r>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02" name="R-logo.001.png" descr="R-logo.001.png"/>
          <p:cNvPicPr>
            <a:picLocks noChangeAspect="1"/>
          </p:cNvPicPr>
          <p:nvPr/>
        </p:nvPicPr>
        <p:blipFill>
          <a:blip r:embed="rId2">
            <a:extLst/>
          </a:blip>
          <a:srcRect l="3004" t="18912" r="54323" b="19729"/>
          <a:stretch>
            <a:fillRect/>
          </a:stretch>
        </p:blipFill>
        <p:spPr>
          <a:xfrm>
            <a:off x="22407841" y="11955619"/>
            <a:ext cx="1625601" cy="1314816"/>
          </a:xfrm>
          <a:prstGeom prst="rect">
            <a:avLst/>
          </a:prstGeom>
          <a:ln w="12700">
            <a:miter lim="400000"/>
          </a:ln>
        </p:spPr>
      </p:pic>
      <p:sp>
        <p:nvSpPr>
          <p:cNvPr id="303" name="(character) strings"/>
          <p:cNvSpPr txBox="1"/>
          <p:nvPr/>
        </p:nvSpPr>
        <p:spPr>
          <a:xfrm>
            <a:off x="4025134" y="795082"/>
            <a:ext cx="16368497" cy="239686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defRPr sz="10000">
                <a:latin typeface="Source Sans Pro"/>
                <a:ea typeface="Source Sans Pro"/>
                <a:cs typeface="Source Sans Pro"/>
                <a:sym typeface="Source Sans Pro"/>
              </a:defRPr>
            </a:pPr>
            <a:r>
              <a:rPr>
                <a:latin typeface="Source Sans Pro Light"/>
                <a:ea typeface="Source Sans Pro Light"/>
                <a:cs typeface="Source Sans Pro Light"/>
                <a:sym typeface="Source Sans Pro Light"/>
              </a:rPr>
              <a:t>(character)</a:t>
            </a:r>
            <a:r>
              <a:t> strings</a:t>
            </a:r>
          </a:p>
        </p:txBody>
      </p:sp>
      <p:sp>
        <p:nvSpPr>
          <p:cNvPr id="304" name="Anything surrounded by quotes(&quot;) or single quotes(')."/>
          <p:cNvSpPr txBox="1"/>
          <p:nvPr/>
        </p:nvSpPr>
        <p:spPr>
          <a:xfrm>
            <a:off x="3668448" y="2415251"/>
            <a:ext cx="17047104" cy="239686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lgn="l">
              <a:defRPr sz="6000">
                <a:latin typeface="Source Sans Pro"/>
                <a:ea typeface="Source Sans Pro"/>
                <a:cs typeface="Source Sans Pro"/>
                <a:sym typeface="Source Sans Pro"/>
              </a:defRPr>
            </a:lvl1pPr>
          </a:lstStyle>
          <a:p>
            <a:pPr/>
            <a:r>
              <a:t>Anything surrounded by quotes(") or single quotes(').</a:t>
            </a:r>
          </a:p>
        </p:txBody>
      </p:sp>
      <p:sp>
        <p:nvSpPr>
          <p:cNvPr id="305" name="Rectangle"/>
          <p:cNvSpPr/>
          <p:nvPr/>
        </p:nvSpPr>
        <p:spPr>
          <a:xfrm>
            <a:off x="3687531" y="4404382"/>
            <a:ext cx="16886826" cy="8408552"/>
          </a:xfrm>
          <a:prstGeom prst="rect">
            <a:avLst/>
          </a:prstGeom>
          <a:solidFill>
            <a:srgbClr val="F0F2F4"/>
          </a:solidFill>
          <a:ln w="12700">
            <a:solidFill>
              <a:srgbClr val="000000"/>
            </a:solidFill>
            <a:miter lim="400000"/>
          </a:ln>
        </p:spPr>
        <p:txBody>
          <a:bodyPr lIns="50800" tIns="50800" rIns="50800" bIns="50800" anchor="ctr"/>
          <a:lstStyle/>
          <a:p>
            <a:pPr>
              <a:defRPr sz="4000">
                <a:solidFill>
                  <a:srgbClr val="FFFFFF"/>
                </a:solidFill>
                <a:effectLst>
                  <a:outerShdw sx="100000" sy="100000" kx="0" ky="0" algn="b" rotWithShape="0" blurRad="38100" dist="12700" dir="5400000">
                    <a:srgbClr val="000000">
                      <a:alpha val="50000"/>
                    </a:srgbClr>
                  </a:outerShdw>
                </a:effectLst>
              </a:defRPr>
            </a:pPr>
          </a:p>
        </p:txBody>
      </p:sp>
      <p:sp>
        <p:nvSpPr>
          <p:cNvPr id="306" name="&gt; &quot;one&quot;…"/>
          <p:cNvSpPr txBox="1"/>
          <p:nvPr/>
        </p:nvSpPr>
        <p:spPr>
          <a:xfrm>
            <a:off x="3833379" y="4465550"/>
            <a:ext cx="16752007" cy="828621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lgn="l">
              <a:spcBef>
                <a:spcPts val="1500"/>
              </a:spcBef>
              <a:defRPr sz="5000">
                <a:solidFill>
                  <a:schemeClr val="accent1"/>
                </a:solidFill>
                <a:latin typeface="Monaco"/>
                <a:ea typeface="Monaco"/>
                <a:cs typeface="Monaco"/>
                <a:sym typeface="Monaco"/>
              </a:defRPr>
            </a:pPr>
            <a:r>
              <a:t>&gt; </a:t>
            </a:r>
            <a:r>
              <a:rPr>
                <a:solidFill>
                  <a:srgbClr val="000000"/>
                </a:solidFill>
              </a:rPr>
              <a:t>"one"</a:t>
            </a:r>
            <a:endParaRPr>
              <a:solidFill>
                <a:srgbClr val="000000"/>
              </a:solidFill>
            </a:endParaRPr>
          </a:p>
          <a:p>
            <a:pPr algn="l">
              <a:spcBef>
                <a:spcPts val="1500"/>
              </a:spcBef>
              <a:defRPr sz="5000">
                <a:solidFill>
                  <a:schemeClr val="accent1"/>
                </a:solidFill>
                <a:latin typeface="Monaco"/>
                <a:ea typeface="Monaco"/>
                <a:cs typeface="Monaco"/>
                <a:sym typeface="Monaco"/>
              </a:defRPr>
            </a:pPr>
            <a:r>
              <a:t>&gt;</a:t>
            </a:r>
            <a:r>
              <a:rPr>
                <a:solidFill>
                  <a:srgbClr val="000000"/>
                </a:solidFill>
              </a:rPr>
              <a:t> "1"</a:t>
            </a:r>
            <a:endParaRPr>
              <a:solidFill>
                <a:srgbClr val="000000"/>
              </a:solidFill>
            </a:endParaRPr>
          </a:p>
          <a:p>
            <a:pPr algn="l">
              <a:spcBef>
                <a:spcPts val="1500"/>
              </a:spcBef>
              <a:defRPr sz="5000">
                <a:solidFill>
                  <a:schemeClr val="accent1"/>
                </a:solidFill>
                <a:latin typeface="Monaco"/>
                <a:ea typeface="Monaco"/>
                <a:cs typeface="Monaco"/>
                <a:sym typeface="Monaco"/>
              </a:defRPr>
            </a:pPr>
            <a:r>
              <a:t>&gt;</a:t>
            </a:r>
            <a:r>
              <a:rPr>
                <a:solidFill>
                  <a:srgbClr val="000000"/>
                </a:solidFill>
              </a:rPr>
              <a:t> "one’s"</a:t>
            </a:r>
            <a:endParaRPr>
              <a:solidFill>
                <a:srgbClr val="000000"/>
              </a:solidFill>
            </a:endParaRPr>
          </a:p>
          <a:p>
            <a:pPr algn="l">
              <a:spcBef>
                <a:spcPts val="1500"/>
              </a:spcBef>
              <a:defRPr sz="5000">
                <a:solidFill>
                  <a:schemeClr val="accent1"/>
                </a:solidFill>
                <a:latin typeface="Monaco"/>
                <a:ea typeface="Monaco"/>
                <a:cs typeface="Monaco"/>
                <a:sym typeface="Monaco"/>
              </a:defRPr>
            </a:pPr>
            <a:r>
              <a:t>&gt;</a:t>
            </a:r>
            <a:r>
              <a:rPr>
                <a:solidFill>
                  <a:srgbClr val="000000"/>
                </a:solidFill>
              </a:rPr>
              <a:t> '"Hello World"'</a:t>
            </a:r>
            <a:endParaRPr>
              <a:solidFill>
                <a:srgbClr val="000000"/>
              </a:solidFill>
            </a:endParaRPr>
          </a:p>
          <a:p>
            <a:pPr algn="l">
              <a:spcBef>
                <a:spcPts val="1500"/>
              </a:spcBef>
              <a:defRPr sz="5000">
                <a:solidFill>
                  <a:schemeClr val="accent1"/>
                </a:solidFill>
                <a:latin typeface="Monaco"/>
                <a:ea typeface="Monaco"/>
                <a:cs typeface="Monaco"/>
                <a:sym typeface="Monaco"/>
              </a:defRPr>
            </a:pPr>
            <a:r>
              <a:t>&gt;</a:t>
            </a:r>
            <a:r>
              <a:rPr>
                <a:solidFill>
                  <a:srgbClr val="000000"/>
                </a:solidFill>
              </a:rPr>
              <a:t> "foo</a:t>
            </a:r>
            <a:endParaRPr>
              <a:solidFill>
                <a:srgbClr val="000000"/>
              </a:solidFill>
            </a:endParaRPr>
          </a:p>
          <a:p>
            <a:pPr algn="l">
              <a:spcBef>
                <a:spcPts val="1500"/>
              </a:spcBef>
              <a:defRPr sz="5000">
                <a:solidFill>
                  <a:schemeClr val="accent1"/>
                </a:solidFill>
                <a:latin typeface="Monaco"/>
                <a:ea typeface="Monaco"/>
                <a:cs typeface="Monaco"/>
                <a:sym typeface="Monaco"/>
              </a:defRPr>
            </a:pPr>
            <a:r>
              <a:t>+</a:t>
            </a:r>
            <a:endParaRPr>
              <a:solidFill>
                <a:srgbClr val="000000"/>
              </a:solidFill>
            </a:endParaRPr>
          </a:p>
          <a:p>
            <a:pPr algn="l">
              <a:spcBef>
                <a:spcPts val="1500"/>
              </a:spcBef>
              <a:defRPr sz="5000">
                <a:solidFill>
                  <a:schemeClr val="accent1"/>
                </a:solidFill>
                <a:latin typeface="Monaco"/>
                <a:ea typeface="Monaco"/>
                <a:cs typeface="Monaco"/>
                <a:sym typeface="Monaco"/>
              </a:defRPr>
            </a:pPr>
            <a:r>
              <a:t>+</a:t>
            </a:r>
            <a:endParaRPr>
              <a:solidFill>
                <a:srgbClr val="000000"/>
              </a:solidFill>
            </a:endParaRPr>
          </a:p>
          <a:p>
            <a:pPr algn="l">
              <a:spcBef>
                <a:spcPts val="1500"/>
              </a:spcBef>
              <a:defRPr sz="5000">
                <a:solidFill>
                  <a:schemeClr val="accent1"/>
                </a:solidFill>
                <a:latin typeface="Monaco"/>
                <a:ea typeface="Monaco"/>
                <a:cs typeface="Monaco"/>
                <a:sym typeface="Monaco"/>
              </a:defRPr>
            </a:pPr>
            <a:r>
              <a:t>+</a:t>
            </a:r>
            <a:r>
              <a:rPr>
                <a:solidFill>
                  <a:srgbClr val="000000"/>
                </a:solidFill>
              </a:rPr>
              <a:t> oops. I’m stuck in a string."</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89" name="Screen Shot 2020-10-26 at 11.43.23 AM.png" descr="Screen Shot 2020-10-26 at 11.43.23 AM.png"/>
          <p:cNvPicPr>
            <a:picLocks noChangeAspect="1"/>
          </p:cNvPicPr>
          <p:nvPr>
            <p:ph type="pic" idx="21"/>
          </p:nvPr>
        </p:nvPicPr>
        <p:blipFill>
          <a:blip r:embed="rId3">
            <a:extLst/>
          </a:blip>
          <a:srcRect l="0" t="0" r="0" b="0"/>
          <a:stretch>
            <a:fillRect/>
          </a:stretch>
        </p:blipFill>
        <p:spPr>
          <a:xfrm>
            <a:off x="13169900" y="4821237"/>
            <a:ext cx="9525000" cy="5953126"/>
          </a:xfrm>
          <a:prstGeom prst="rect">
            <a:avLst/>
          </a:prstGeom>
        </p:spPr>
      </p:pic>
      <p:sp>
        <p:nvSpPr>
          <p:cNvPr id="190" name="Exercise: What do you already know?"/>
          <p:cNvSpPr txBox="1"/>
          <p:nvPr>
            <p:ph type="title"/>
          </p:nvPr>
        </p:nvSpPr>
        <p:spPr>
          <a:prstGeom prst="rect">
            <a:avLst/>
          </a:prstGeom>
        </p:spPr>
        <p:txBody>
          <a:bodyPr/>
          <a:lstStyle/>
          <a:p>
            <a:pPr defTabSz="693419">
              <a:defRPr sz="9407"/>
            </a:pPr>
            <a:r>
              <a:rPr>
                <a:solidFill>
                  <a:srgbClr val="61D836"/>
                </a:solidFill>
              </a:rPr>
              <a:t>Exercise</a:t>
            </a:r>
            <a:r>
              <a:t>: What do you already know?</a:t>
            </a:r>
          </a:p>
        </p:txBody>
      </p:sp>
      <p:sp>
        <p:nvSpPr>
          <p:cNvPr id="191" name="In the Chat Window type:…"/>
          <p:cNvSpPr txBox="1"/>
          <p:nvPr>
            <p:ph type="body" sz="half" idx="1"/>
          </p:nvPr>
        </p:nvSpPr>
        <p:spPr>
          <a:prstGeom prst="rect">
            <a:avLst/>
          </a:prstGeom>
        </p:spPr>
        <p:txBody>
          <a:bodyPr/>
          <a:lstStyle/>
          <a:p>
            <a:pPr marL="635000" indent="-635000">
              <a:spcBef>
                <a:spcPts val="5900"/>
              </a:spcBef>
              <a:defRPr sz="4800"/>
            </a:pPr>
            <a:r>
              <a:t>In the Chat Window type:</a:t>
            </a:r>
          </a:p>
          <a:p>
            <a:pPr lvl="1" marL="1481666" indent="-846666">
              <a:spcBef>
                <a:spcPts val="5900"/>
              </a:spcBef>
              <a:buSzPct val="100000"/>
              <a:buAutoNum type="arabicPeriod" startAt="1"/>
              <a:defRPr sz="4800">
                <a:solidFill>
                  <a:srgbClr val="61D836"/>
                </a:solidFill>
              </a:defRPr>
            </a:pPr>
            <a:r>
              <a:t>What types of non-numeric data do you need to work with / manipulate?</a:t>
            </a:r>
          </a:p>
          <a:p>
            <a:pPr lvl="1" marL="1481666" indent="-846666">
              <a:spcBef>
                <a:spcPts val="5900"/>
              </a:spcBef>
              <a:buSzPct val="100000"/>
              <a:buAutoNum type="arabicPeriod" startAt="1"/>
              <a:defRPr sz="4800">
                <a:solidFill>
                  <a:srgbClr val="61D836"/>
                </a:solidFill>
              </a:defRPr>
            </a:pPr>
            <a:r>
              <a:t>What functions / packages do you use to work with them?</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8" name="Warm Up"/>
          <p:cNvSpPr txBox="1"/>
          <p:nvPr>
            <p:ph type="title" idx="4294967295"/>
          </p:nvPr>
        </p:nvSpPr>
        <p:spPr>
          <a:xfrm>
            <a:off x="4833937" y="357187"/>
            <a:ext cx="14716126" cy="3429001"/>
          </a:xfrm>
          <a:prstGeom prst="rect">
            <a:avLst/>
          </a:prstGeom>
        </p:spPr>
        <p:txBody>
          <a:bodyPr lIns="71437" tIns="71437" rIns="71437" bIns="71437"/>
          <a:lstStyle>
            <a:lvl1pPr algn="ctr" defTabSz="584200">
              <a:defRPr cap="none" sz="10000">
                <a:solidFill>
                  <a:srgbClr val="005493"/>
                </a:solidFill>
                <a:latin typeface="Source Sans Pro"/>
                <a:ea typeface="Source Sans Pro"/>
                <a:cs typeface="Source Sans Pro"/>
                <a:sym typeface="Source Sans Pro"/>
              </a:defRPr>
            </a:lvl1pPr>
          </a:lstStyle>
          <a:p>
            <a:pPr/>
            <a:r>
              <a:t>Warm Up</a:t>
            </a:r>
          </a:p>
        </p:txBody>
      </p:sp>
      <p:sp>
        <p:nvSpPr>
          <p:cNvPr id="309" name="Type into the chat:…"/>
          <p:cNvSpPr txBox="1"/>
          <p:nvPr>
            <p:ph type="body" idx="4294967295"/>
          </p:nvPr>
        </p:nvSpPr>
        <p:spPr>
          <a:xfrm>
            <a:off x="1445226" y="3240423"/>
            <a:ext cx="21493548" cy="7503258"/>
          </a:xfrm>
          <a:prstGeom prst="rect">
            <a:avLst/>
          </a:prstGeom>
        </p:spPr>
        <p:txBody>
          <a:bodyPr lIns="71437" tIns="71437" rIns="71437" bIns="71437"/>
          <a:lstStyle/>
          <a:p>
            <a:pPr marL="0" indent="0">
              <a:spcBef>
                <a:spcPts val="5900"/>
              </a:spcBef>
              <a:buSzTx/>
              <a:buNone/>
              <a:defRPr sz="6000">
                <a:solidFill>
                  <a:srgbClr val="005493"/>
                </a:solidFill>
                <a:latin typeface="Source Sans Pro"/>
                <a:ea typeface="Source Sans Pro"/>
                <a:cs typeface="Source Sans Pro"/>
                <a:sym typeface="Source Sans Pro"/>
              </a:defRPr>
            </a:pPr>
            <a:r>
              <a:t>Type into the chat:</a:t>
            </a:r>
          </a:p>
          <a:p>
            <a:pPr marL="0" indent="0">
              <a:spcBef>
                <a:spcPts val="5900"/>
              </a:spcBef>
              <a:buSzTx/>
              <a:buNone/>
              <a:defRPr sz="6000">
                <a:solidFill>
                  <a:srgbClr val="005493"/>
                </a:solidFill>
                <a:latin typeface="Source Sans Pro"/>
                <a:ea typeface="Source Sans Pro"/>
                <a:cs typeface="Source Sans Pro"/>
                <a:sym typeface="Source Sans Pro"/>
              </a:defRPr>
            </a:pPr>
            <a:r>
              <a:t>Are boys names or girls names more likely to end in a vowel?</a:t>
            </a:r>
          </a:p>
        </p:txBody>
      </p:sp>
      <p:pic>
        <p:nvPicPr>
          <p:cNvPr id="310" name="Timer_Black_W_10_Alarm-6.mov" descr="Timer_Black_W_10_Alarm-6.mov"/>
          <p:cNvPicPr>
            <a:picLocks noChangeAspect="0"/>
          </p:cNvPicPr>
          <p:nvPr>
            <a:videoFile r:link="rId2"/>
            <p:extLst>
              <p:ext uri="{DAA4B4D4-6D71-4841-9C94-3DE7FCFB9230}">
                <p14:media xmlns:p14="http://schemas.microsoft.com/office/powerpoint/2010/main" r:embed="rId3"/>
              </p:ext>
            </p:extLst>
          </p:nvPr>
        </p:nvPicPr>
        <p:blipFill>
          <a:blip r:embed="rId4">
            <a:extLst/>
          </a:blip>
          <a:stretch>
            <a:fillRect/>
          </a:stretch>
        </p:blipFill>
        <p:spPr>
          <a:xfrm>
            <a:off x="19088406" y="11645648"/>
            <a:ext cx="4544635" cy="1359812"/>
          </a:xfrm>
          <a:prstGeom prst="rect">
            <a:avLst/>
          </a:prstGeom>
          <a:ln w="12700">
            <a:solidFill>
              <a:srgbClr val="A6AAA9"/>
            </a:solidFill>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70000" fill="hold"/>
                                        <p:tgtEl>
                                          <p:spTgt spid="310"/>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7" fill="hold" display="0">
                  <p:stCondLst>
                    <p:cond delay="indefinite"/>
                  </p:stCondLst>
                </p:cTn>
                <p:tgtEl>
                  <p:spTgt spid="310"/>
                </p:tgtEl>
              </p:cMediaNode>
            </p:video>
            <p:seq concurrent="1" prevAc="none" nextAc="seek">
              <p:cTn id="8" evtFilter="cancelBubble" nodeType="interactiveSeq" restart="whenNotActive" fill="hold">
                <p:stCondLst>
                  <p:cond delay="0" evt="onClick">
                    <p:tgtEl>
                      <p:spTgt spid="310"/>
                    </p:tgtEl>
                  </p:cond>
                </p:stCondLst>
                <p:endSync delay="0" evt="end">
                  <p:rtn val="all"/>
                </p:endSync>
                <p:childTnLst>
                  <p:par>
                    <p:cTn id="9" fill="hold">
                      <p:stCondLst>
                        <p:cond delay="0"/>
                      </p:stCondLst>
                      <p:childTnLst>
                        <p:par>
                          <p:cTn id="10" fill="hold">
                            <p:stCondLst>
                              <p:cond delay="0"/>
                            </p:stCondLst>
                            <p:childTnLst>
                              <p:par>
                                <p:cTn id="11" presetClass="mediacall" nodeType="clickEffect" presetSubtype="0" presetID="2" fill="hold">
                                  <p:stCondLst>
                                    <p:cond delay="0"/>
                                  </p:stCondLst>
                                  <p:childTnLst>
                                    <p:cmd type="call" cmd="togglePause">
                                      <p:cBhvr>
                                        <p:cTn id="12" dur="1" fill="hold"/>
                                        <p:tgtEl>
                                          <p:spTgt spid="310"/>
                                        </p:tgtEl>
                                      </p:cBhvr>
                                    </p:cmd>
                                  </p:childTnLst>
                                </p:cTn>
                              </p:par>
                            </p:childTnLst>
                          </p:cTn>
                        </p:par>
                      </p:childTnLst>
                    </p:cTn>
                  </p:par>
                </p:childTnLst>
              </p:cTn>
              <p:nextCondLst>
                <p:cond delay="0" evt="onClick">
                  <p:tgtEl>
                    <p:spTgt spid="310"/>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12" name="stringr.png" descr="stringr.png"/>
          <p:cNvPicPr>
            <a:picLocks noChangeAspect="1"/>
          </p:cNvPicPr>
          <p:nvPr/>
        </p:nvPicPr>
        <p:blipFill>
          <a:blip r:embed="rId2">
            <a:extLst/>
          </a:blip>
          <a:stretch>
            <a:fillRect/>
          </a:stretch>
        </p:blipFill>
        <p:spPr>
          <a:xfrm>
            <a:off x="22452291" y="11722550"/>
            <a:ext cx="1536701" cy="1780986"/>
          </a:xfrm>
          <a:prstGeom prst="rect">
            <a:avLst/>
          </a:prstGeom>
          <a:ln w="12700">
            <a:miter lim="400000"/>
          </a:ln>
        </p:spPr>
      </p:pic>
      <p:sp>
        <p:nvSpPr>
          <p:cNvPr id="313" name="Rectangle"/>
          <p:cNvSpPr/>
          <p:nvPr/>
        </p:nvSpPr>
        <p:spPr>
          <a:xfrm>
            <a:off x="3063801" y="1496436"/>
            <a:ext cx="18230090" cy="1536908"/>
          </a:xfrm>
          <a:prstGeom prst="rect">
            <a:avLst/>
          </a:prstGeom>
          <a:solidFill>
            <a:srgbClr val="F0F2F4"/>
          </a:solidFill>
          <a:ln w="12700">
            <a:solidFill>
              <a:srgbClr val="000000"/>
            </a:solidFill>
            <a:miter lim="400000"/>
          </a:ln>
        </p:spPr>
        <p:txBody>
          <a:bodyPr lIns="50800" tIns="50800" rIns="50800" bIns="50800" anchor="ctr"/>
          <a:lstStyle/>
          <a:p>
            <a:pPr>
              <a:defRPr sz="4000">
                <a:solidFill>
                  <a:srgbClr val="FFFFFF"/>
                </a:solidFill>
                <a:effectLst>
                  <a:outerShdw sx="100000" sy="100000" kx="0" ky="0" algn="b" rotWithShape="0" blurRad="38100" dist="12700" dir="5400000">
                    <a:srgbClr val="000000">
                      <a:alpha val="50000"/>
                    </a:srgbClr>
                  </a:outerShdw>
                </a:effectLst>
              </a:defRPr>
            </a:pPr>
          </a:p>
        </p:txBody>
      </p:sp>
      <p:sp>
        <p:nvSpPr>
          <p:cNvPr id="314" name="babynames"/>
          <p:cNvSpPr txBox="1"/>
          <p:nvPr/>
        </p:nvSpPr>
        <p:spPr>
          <a:xfrm>
            <a:off x="3428521" y="1828313"/>
            <a:ext cx="11012598" cy="107910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lgn="l">
              <a:spcBef>
                <a:spcPts val="1500"/>
              </a:spcBef>
              <a:defRPr sz="5000">
                <a:solidFill>
                  <a:schemeClr val="accent1"/>
                </a:solidFill>
                <a:latin typeface="Monaco"/>
                <a:ea typeface="Monaco"/>
                <a:cs typeface="Monaco"/>
                <a:sym typeface="Monaco"/>
              </a:defRPr>
            </a:lvl1pPr>
          </a:lstStyle>
          <a:p>
            <a:pPr/>
            <a:r>
              <a:t>babynames</a:t>
            </a:r>
          </a:p>
        </p:txBody>
      </p:sp>
      <p:pic>
        <p:nvPicPr>
          <p:cNvPr id="315" name="Screen Shot 2017-07-19 at 3.10.24 PM.png" descr="Screen Shot 2017-07-19 at 3.10.24 PM.png"/>
          <p:cNvPicPr>
            <a:picLocks noChangeAspect="1"/>
          </p:cNvPicPr>
          <p:nvPr/>
        </p:nvPicPr>
        <p:blipFill>
          <a:blip r:embed="rId3">
            <a:extLst/>
          </a:blip>
          <a:stretch>
            <a:fillRect/>
          </a:stretch>
        </p:blipFill>
        <p:spPr>
          <a:xfrm>
            <a:off x="3020514" y="3207606"/>
            <a:ext cx="18316664" cy="10570667"/>
          </a:xfrm>
          <a:prstGeom prst="rect">
            <a:avLst/>
          </a:prstGeom>
          <a:ln w="12700">
            <a:miter lim="400000"/>
          </a:ln>
        </p:spPr>
      </p:pic>
      <p:sp>
        <p:nvSpPr>
          <p:cNvPr id="316" name="How can we build the proportion of boys and girls whose name ends in a vowel?"/>
          <p:cNvSpPr/>
          <p:nvPr/>
        </p:nvSpPr>
        <p:spPr>
          <a:xfrm>
            <a:off x="12251698" y="6647458"/>
            <a:ext cx="10046805" cy="369096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9071"/>
                </a:moveTo>
                <a:lnTo>
                  <a:pt x="0" y="2529"/>
                </a:lnTo>
                <a:cubicBezTo>
                  <a:pt x="0" y="1132"/>
                  <a:pt x="416" y="0"/>
                  <a:pt x="929" y="0"/>
                </a:cubicBezTo>
                <a:lnTo>
                  <a:pt x="20671" y="0"/>
                </a:lnTo>
                <a:cubicBezTo>
                  <a:pt x="21184" y="0"/>
                  <a:pt x="21600" y="1132"/>
                  <a:pt x="21600" y="2529"/>
                </a:cubicBezTo>
                <a:lnTo>
                  <a:pt x="21600" y="19071"/>
                </a:lnTo>
                <a:cubicBezTo>
                  <a:pt x="21600" y="20468"/>
                  <a:pt x="21184" y="21600"/>
                  <a:pt x="20671" y="21600"/>
                </a:cubicBezTo>
                <a:lnTo>
                  <a:pt x="929" y="21600"/>
                </a:lnTo>
                <a:cubicBezTo>
                  <a:pt x="416" y="21600"/>
                  <a:pt x="0" y="20468"/>
                  <a:pt x="0" y="19071"/>
                </a:cubicBezTo>
                <a:close/>
              </a:path>
            </a:pathLst>
          </a:custGeom>
          <a:solidFill>
            <a:srgbClr val="78AAD6"/>
          </a:solidFill>
          <a:ln w="12700">
            <a:miter lim="400000"/>
          </a:ln>
          <a:extLst>
            <a:ext uri="{C572A759-6A51-4108-AA02-DFA0A04FC94B}">
              <ma14:wrappingTextBoxFlag xmlns:ma14="http://schemas.microsoft.com/office/mac/drawingml/2011/main" val="1"/>
            </a:ext>
          </a:extLst>
        </p:spPr>
        <p:txBody>
          <a:bodyPr lIns="749300" tIns="749300" rIns="749300" bIns="749300" anchor="ctr"/>
          <a:lstStyle>
            <a:lvl1pPr>
              <a:lnSpc>
                <a:spcPct val="90000"/>
              </a:lnSpc>
              <a:defRPr b="1" sz="4700">
                <a:solidFill>
                  <a:srgbClr val="FFFFFF"/>
                </a:solidFill>
                <a:latin typeface="Source Sans Pro"/>
                <a:ea typeface="Source Sans Pro"/>
                <a:cs typeface="Source Sans Pro"/>
                <a:sym typeface="Source Sans Pro"/>
              </a:defRPr>
            </a:lvl1pPr>
          </a:lstStyle>
          <a:p>
            <a:pPr/>
            <a:r>
              <a:t>How can we build the proportion of boys and girls whose name ends in a vowel?</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31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16" grpId="1"/>
    </p:bldLst>
  </p:timing>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18" name="R-logo.001.png" descr="R-logo.001.png"/>
          <p:cNvPicPr>
            <a:picLocks noChangeAspect="1"/>
          </p:cNvPicPr>
          <p:nvPr/>
        </p:nvPicPr>
        <p:blipFill>
          <a:blip r:embed="rId2">
            <a:extLst/>
          </a:blip>
          <a:srcRect l="3004" t="18912" r="54323" b="19729"/>
          <a:stretch>
            <a:fillRect/>
          </a:stretch>
        </p:blipFill>
        <p:spPr>
          <a:xfrm>
            <a:off x="22407841" y="11955619"/>
            <a:ext cx="1625601" cy="1314816"/>
          </a:xfrm>
          <a:prstGeom prst="rect">
            <a:avLst/>
          </a:prstGeom>
          <a:ln w="12700">
            <a:miter lim="400000"/>
          </a:ln>
        </p:spPr>
      </p:pic>
      <p:sp>
        <p:nvSpPr>
          <p:cNvPr id="319" name="Most useful skills"/>
          <p:cNvSpPr txBox="1"/>
          <p:nvPr/>
        </p:nvSpPr>
        <p:spPr>
          <a:xfrm>
            <a:off x="4007752" y="1838702"/>
            <a:ext cx="16368496" cy="239686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defRPr sz="10000">
                <a:latin typeface="Source Sans Pro"/>
                <a:ea typeface="Source Sans Pro"/>
                <a:cs typeface="Source Sans Pro"/>
                <a:sym typeface="Source Sans Pro"/>
              </a:defRPr>
            </a:lvl1pPr>
          </a:lstStyle>
          <a:p>
            <a:pPr/>
            <a:r>
              <a:t>Most useful skills</a:t>
            </a:r>
          </a:p>
        </p:txBody>
      </p:sp>
      <p:sp>
        <p:nvSpPr>
          <p:cNvPr id="320" name="How to extract/ replace substrings…"/>
          <p:cNvSpPr txBox="1"/>
          <p:nvPr/>
        </p:nvSpPr>
        <p:spPr>
          <a:xfrm>
            <a:off x="5538472" y="4721442"/>
            <a:ext cx="13307056" cy="427311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lvl="1" marL="762000" indent="-762000" algn="l">
              <a:spcBef>
                <a:spcPts val="1500"/>
              </a:spcBef>
              <a:buSzPct val="100000"/>
              <a:buAutoNum type="arabicPeriod" startAt="1"/>
              <a:defRPr sz="6000">
                <a:latin typeface="Source Sans Pro"/>
                <a:ea typeface="Source Sans Pro"/>
                <a:cs typeface="Source Sans Pro"/>
                <a:sym typeface="Source Sans Pro"/>
              </a:defRPr>
            </a:pPr>
            <a:r>
              <a:t>How to extract/ replace substrings</a:t>
            </a:r>
          </a:p>
          <a:p>
            <a:pPr lvl="1" marL="762000" indent="-762000" algn="l">
              <a:spcBef>
                <a:spcPts val="1500"/>
              </a:spcBef>
              <a:buSzPct val="100000"/>
              <a:buAutoNum type="arabicPeriod" startAt="1"/>
              <a:defRPr sz="6000">
                <a:solidFill>
                  <a:srgbClr val="A6AAA9"/>
                </a:solidFill>
                <a:latin typeface="Source Sans Pro"/>
                <a:ea typeface="Source Sans Pro"/>
                <a:cs typeface="Source Sans Pro"/>
                <a:sym typeface="Source Sans Pro"/>
              </a:defRPr>
            </a:pPr>
            <a:r>
              <a:t>How to find matches for patterns</a:t>
            </a:r>
          </a:p>
          <a:p>
            <a:pPr lvl="1" marL="762000" indent="-762000" algn="l">
              <a:spcBef>
                <a:spcPts val="1500"/>
              </a:spcBef>
              <a:buSzPct val="100000"/>
              <a:buAutoNum type="arabicPeriod" startAt="1"/>
              <a:defRPr sz="6000">
                <a:solidFill>
                  <a:srgbClr val="A6AAA9"/>
                </a:solidFill>
                <a:latin typeface="Source Sans Pro"/>
                <a:ea typeface="Source Sans Pro"/>
                <a:cs typeface="Source Sans Pro"/>
                <a:sym typeface="Source Sans Pro"/>
              </a:defRPr>
            </a:pPr>
            <a:r>
              <a:t>Regular expressions</a:t>
            </a:r>
          </a:p>
        </p:txBody>
      </p:sp>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22" name="stringr.png" descr="stringr.png"/>
          <p:cNvPicPr>
            <a:picLocks noChangeAspect="1"/>
          </p:cNvPicPr>
          <p:nvPr/>
        </p:nvPicPr>
        <p:blipFill>
          <a:blip r:embed="rId3">
            <a:extLst/>
          </a:blip>
          <a:stretch>
            <a:fillRect/>
          </a:stretch>
        </p:blipFill>
        <p:spPr>
          <a:xfrm>
            <a:off x="22452291" y="11722550"/>
            <a:ext cx="1536701" cy="1780986"/>
          </a:xfrm>
          <a:prstGeom prst="rect">
            <a:avLst/>
          </a:prstGeom>
          <a:ln w="12700">
            <a:miter lim="400000"/>
          </a:ln>
        </p:spPr>
      </p:pic>
      <p:sp>
        <p:nvSpPr>
          <p:cNvPr id="323" name="stringr"/>
          <p:cNvSpPr txBox="1"/>
          <p:nvPr/>
        </p:nvSpPr>
        <p:spPr>
          <a:xfrm>
            <a:off x="4025134" y="1006887"/>
            <a:ext cx="16368497" cy="239686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defRPr sz="10000">
                <a:latin typeface="Source Sans Pro"/>
                <a:ea typeface="Source Sans Pro"/>
                <a:cs typeface="Source Sans Pro"/>
                <a:sym typeface="Source Sans Pro"/>
              </a:defRPr>
            </a:lvl1pPr>
          </a:lstStyle>
          <a:p>
            <a:pPr/>
            <a:r>
              <a:t>stringr</a:t>
            </a:r>
          </a:p>
        </p:txBody>
      </p:sp>
      <p:sp>
        <p:nvSpPr>
          <p:cNvPr id="324" name="Simple, consistent functions for working with strings."/>
          <p:cNvSpPr txBox="1"/>
          <p:nvPr/>
        </p:nvSpPr>
        <p:spPr>
          <a:xfrm>
            <a:off x="7830596" y="4312502"/>
            <a:ext cx="13072663" cy="215707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lgn="l">
              <a:spcBef>
                <a:spcPts val="2400"/>
              </a:spcBef>
              <a:defRPr sz="6000">
                <a:latin typeface="Source Sans Pro"/>
                <a:ea typeface="Source Sans Pro"/>
                <a:cs typeface="Source Sans Pro"/>
                <a:sym typeface="Source Sans Pro"/>
              </a:defRPr>
            </a:lvl1pPr>
          </a:lstStyle>
          <a:p>
            <a:pPr/>
            <a:r>
              <a:t>Simple, consistent functions for working with strings.</a:t>
            </a:r>
          </a:p>
        </p:txBody>
      </p:sp>
      <p:sp>
        <p:nvSpPr>
          <p:cNvPr id="325" name="Rectangle"/>
          <p:cNvSpPr/>
          <p:nvPr/>
        </p:nvSpPr>
        <p:spPr>
          <a:xfrm>
            <a:off x="7836946" y="6841704"/>
            <a:ext cx="12952956" cy="2555444"/>
          </a:xfrm>
          <a:prstGeom prst="rect">
            <a:avLst/>
          </a:prstGeom>
          <a:solidFill>
            <a:srgbClr val="F0F2F4"/>
          </a:solidFill>
          <a:ln w="12700">
            <a:solidFill>
              <a:srgbClr val="000000"/>
            </a:solidFill>
            <a:miter lim="400000"/>
          </a:ln>
        </p:spPr>
        <p:txBody>
          <a:bodyPr lIns="50800" tIns="50800" rIns="50800" bIns="50800" anchor="ctr"/>
          <a:lstStyle/>
          <a:p>
            <a:pPr>
              <a:defRPr sz="4000">
                <a:solidFill>
                  <a:srgbClr val="FFFFFF"/>
                </a:solidFill>
                <a:effectLst>
                  <a:outerShdw sx="100000" sy="100000" kx="0" ky="0" algn="b" rotWithShape="0" blurRad="38100" dist="12700" dir="5400000">
                    <a:srgbClr val="000000">
                      <a:alpha val="50000"/>
                    </a:srgbClr>
                  </a:outerShdw>
                </a:effectLst>
              </a:defRPr>
            </a:pPr>
          </a:p>
        </p:txBody>
      </p:sp>
      <p:sp>
        <p:nvSpPr>
          <p:cNvPr id="326" name="# install.packages(&quot;tidyverse&quot;)…"/>
          <p:cNvSpPr txBox="1"/>
          <p:nvPr/>
        </p:nvSpPr>
        <p:spPr>
          <a:xfrm>
            <a:off x="8201666" y="7173582"/>
            <a:ext cx="13276432" cy="203429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lgn="l">
              <a:spcBef>
                <a:spcPts val="1500"/>
              </a:spcBef>
              <a:defRPr sz="5000">
                <a:solidFill>
                  <a:srgbClr val="A6AAA9"/>
                </a:solidFill>
                <a:latin typeface="Monaco"/>
                <a:ea typeface="Monaco"/>
                <a:cs typeface="Monaco"/>
                <a:sym typeface="Monaco"/>
              </a:defRPr>
            </a:pPr>
            <a:r>
              <a:t># install.packages("tidyverse")</a:t>
            </a:r>
          </a:p>
          <a:p>
            <a:pPr algn="l">
              <a:spcBef>
                <a:spcPts val="1500"/>
              </a:spcBef>
              <a:defRPr sz="5000">
                <a:solidFill>
                  <a:schemeClr val="accent1"/>
                </a:solidFill>
                <a:latin typeface="Monaco"/>
                <a:ea typeface="Monaco"/>
                <a:cs typeface="Monaco"/>
                <a:sym typeface="Monaco"/>
              </a:defRPr>
            </a:pPr>
            <a:r>
              <a:t>library(stringr)</a:t>
            </a:r>
          </a:p>
        </p:txBody>
      </p:sp>
      <p:pic>
        <p:nvPicPr>
          <p:cNvPr id="327" name="stringr.png" descr="stringr.png"/>
          <p:cNvPicPr>
            <a:picLocks noChangeAspect="1"/>
          </p:cNvPicPr>
          <p:nvPr/>
        </p:nvPicPr>
        <p:blipFill>
          <a:blip r:embed="rId3">
            <a:extLst/>
          </a:blip>
          <a:stretch>
            <a:fillRect/>
          </a:stretch>
        </p:blipFill>
        <p:spPr>
          <a:xfrm>
            <a:off x="2905902" y="4474420"/>
            <a:ext cx="4113281" cy="4767159"/>
          </a:xfrm>
          <a:prstGeom prst="rect">
            <a:avLst/>
          </a:prstGeom>
          <a:ln w="12700">
            <a:miter lim="400000"/>
          </a:ln>
        </p:spPr>
      </p:pic>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336" name="Group"/>
          <p:cNvGrpSpPr/>
          <p:nvPr/>
        </p:nvGrpSpPr>
        <p:grpSpPr>
          <a:xfrm>
            <a:off x="1916092" y="581720"/>
            <a:ext cx="9339650" cy="12554800"/>
            <a:chOff x="0" y="0"/>
            <a:chExt cx="9339649" cy="12554799"/>
          </a:xfrm>
        </p:grpSpPr>
        <p:sp>
          <p:nvSpPr>
            <p:cNvPr id="331" name="Rectangle"/>
            <p:cNvSpPr/>
            <p:nvPr/>
          </p:nvSpPr>
          <p:spPr>
            <a:xfrm>
              <a:off x="7235" y="0"/>
              <a:ext cx="9325179" cy="1253360"/>
            </a:xfrm>
            <a:prstGeom prst="rect">
              <a:avLst/>
            </a:prstGeom>
            <a:solidFill>
              <a:srgbClr val="F0F2F4"/>
            </a:solidFill>
            <a:ln w="12700" cap="flat">
              <a:solidFill>
                <a:srgbClr val="000000"/>
              </a:solidFill>
              <a:prstDash val="solid"/>
              <a:miter lim="400000"/>
            </a:ln>
            <a:effectLst/>
          </p:spPr>
          <p:txBody>
            <a:bodyPr wrap="square" lIns="50800" tIns="50800" rIns="50800" bIns="50800" numCol="1" anchor="ctr">
              <a:noAutofit/>
            </a:bodyPr>
            <a:lstStyle/>
            <a:p>
              <a:pPr>
                <a:defRPr sz="4000">
                  <a:solidFill>
                    <a:srgbClr val="FFFFFF"/>
                  </a:solidFill>
                  <a:effectLst>
                    <a:outerShdw sx="100000" sy="100000" kx="0" ky="0" algn="b" rotWithShape="0" blurRad="38100" dist="12700" dir="5400000">
                      <a:srgbClr val="000000">
                        <a:alpha val="50000"/>
                      </a:srgbClr>
                    </a:outerShdw>
                  </a:effectLst>
                </a:defRPr>
              </a:pPr>
            </a:p>
          </p:txBody>
        </p:sp>
        <p:sp>
          <p:nvSpPr>
            <p:cNvPr id="332" name="install.packages(&quot;tidyverse&quot;)"/>
            <p:cNvSpPr txBox="1"/>
            <p:nvPr/>
          </p:nvSpPr>
          <p:spPr>
            <a:xfrm>
              <a:off x="205754" y="224795"/>
              <a:ext cx="9049023" cy="87029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t">
              <a:normAutofit fontScale="100000" lnSpcReduction="0"/>
            </a:bodyPr>
            <a:lstStyle>
              <a:lvl1pPr algn="l">
                <a:spcBef>
                  <a:spcPts val="1500"/>
                </a:spcBef>
                <a:defRPr sz="4000">
                  <a:solidFill>
                    <a:schemeClr val="accent1"/>
                  </a:solidFill>
                  <a:latin typeface="Monaco"/>
                  <a:ea typeface="Monaco"/>
                  <a:cs typeface="Monaco"/>
                  <a:sym typeface="Monaco"/>
                </a:defRPr>
              </a:lvl1pPr>
            </a:lstStyle>
            <a:p>
              <a:pPr/>
              <a:r>
                <a:t>install.packages("tidyverse")</a:t>
              </a:r>
            </a:p>
          </p:txBody>
        </p:sp>
        <p:sp>
          <p:nvSpPr>
            <p:cNvPr id="333" name="does the equivalent of"/>
            <p:cNvSpPr txBox="1"/>
            <p:nvPr/>
          </p:nvSpPr>
          <p:spPr>
            <a:xfrm>
              <a:off x="0" y="1213627"/>
              <a:ext cx="9339650" cy="137317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rmAutofit fontScale="100000" lnSpcReduction="0"/>
            </a:bodyPr>
            <a:lstStyle>
              <a:lvl1pPr algn="l">
                <a:defRPr sz="5000">
                  <a:latin typeface="Source Sans Pro"/>
                  <a:ea typeface="Source Sans Pro"/>
                  <a:cs typeface="Source Sans Pro"/>
                  <a:sym typeface="Source Sans Pro"/>
                </a:defRPr>
              </a:lvl1pPr>
            </a:lstStyle>
            <a:p>
              <a:pPr/>
              <a:r>
                <a:t>does the equivalent of</a:t>
              </a:r>
            </a:p>
          </p:txBody>
        </p:sp>
        <p:sp>
          <p:nvSpPr>
            <p:cNvPr id="334" name="Rectangle"/>
            <p:cNvSpPr/>
            <p:nvPr/>
          </p:nvSpPr>
          <p:spPr>
            <a:xfrm>
              <a:off x="7235" y="2711689"/>
              <a:ext cx="9325179" cy="9843111"/>
            </a:xfrm>
            <a:prstGeom prst="rect">
              <a:avLst/>
            </a:prstGeom>
            <a:solidFill>
              <a:srgbClr val="F0F2F4"/>
            </a:solidFill>
            <a:ln w="12700" cap="flat">
              <a:solidFill>
                <a:srgbClr val="000000"/>
              </a:solidFill>
              <a:prstDash val="solid"/>
              <a:miter lim="400000"/>
            </a:ln>
            <a:effectLst/>
          </p:spPr>
          <p:txBody>
            <a:bodyPr wrap="square" lIns="50800" tIns="50800" rIns="50800" bIns="50800" numCol="1" anchor="ctr">
              <a:noAutofit/>
            </a:bodyPr>
            <a:lstStyle/>
            <a:p>
              <a:pPr>
                <a:defRPr sz="4000">
                  <a:solidFill>
                    <a:srgbClr val="FFFFFF"/>
                  </a:solidFill>
                  <a:effectLst>
                    <a:outerShdw sx="100000" sy="100000" kx="0" ky="0" algn="b" rotWithShape="0" blurRad="38100" dist="12700" dir="5400000">
                      <a:srgbClr val="000000">
                        <a:alpha val="50000"/>
                      </a:srgbClr>
                    </a:outerShdw>
                  </a:effectLst>
                </a:defRPr>
              </a:pPr>
            </a:p>
          </p:txBody>
        </p:sp>
        <p:sp>
          <p:nvSpPr>
            <p:cNvPr id="335" name="install.packages(&quot;ggplot2&quot;)…"/>
            <p:cNvSpPr txBox="1"/>
            <p:nvPr/>
          </p:nvSpPr>
          <p:spPr>
            <a:xfrm>
              <a:off x="205754" y="2734391"/>
              <a:ext cx="9049023" cy="979770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t">
              <a:normAutofit fontScale="100000" lnSpcReduction="0"/>
            </a:bodyPr>
            <a:lstStyle/>
            <a:p>
              <a:pPr algn="l" defTabSz="332993">
                <a:spcBef>
                  <a:spcPts val="800"/>
                </a:spcBef>
                <a:defRPr sz="2166">
                  <a:solidFill>
                    <a:schemeClr val="accent1"/>
                  </a:solidFill>
                  <a:latin typeface="Monaco"/>
                  <a:ea typeface="Monaco"/>
                  <a:cs typeface="Monaco"/>
                  <a:sym typeface="Monaco"/>
                </a:defRPr>
              </a:pPr>
              <a:r>
                <a:t>install.packages("ggplot2")</a:t>
              </a:r>
            </a:p>
            <a:p>
              <a:pPr algn="l" defTabSz="332993">
                <a:spcBef>
                  <a:spcPts val="800"/>
                </a:spcBef>
                <a:defRPr sz="2166">
                  <a:solidFill>
                    <a:schemeClr val="accent1"/>
                  </a:solidFill>
                  <a:latin typeface="Monaco"/>
                  <a:ea typeface="Monaco"/>
                  <a:cs typeface="Monaco"/>
                  <a:sym typeface="Monaco"/>
                </a:defRPr>
              </a:pPr>
              <a:r>
                <a:t>install.packages("dplyr")</a:t>
              </a:r>
            </a:p>
            <a:p>
              <a:pPr algn="l" defTabSz="332993">
                <a:spcBef>
                  <a:spcPts val="800"/>
                </a:spcBef>
                <a:defRPr sz="2166">
                  <a:solidFill>
                    <a:schemeClr val="accent1"/>
                  </a:solidFill>
                  <a:latin typeface="Monaco"/>
                  <a:ea typeface="Monaco"/>
                  <a:cs typeface="Monaco"/>
                  <a:sym typeface="Monaco"/>
                </a:defRPr>
              </a:pPr>
              <a:r>
                <a:t>install.packages("tidyr")</a:t>
              </a:r>
            </a:p>
            <a:p>
              <a:pPr algn="l" defTabSz="332993">
                <a:spcBef>
                  <a:spcPts val="800"/>
                </a:spcBef>
                <a:defRPr sz="2166">
                  <a:solidFill>
                    <a:schemeClr val="accent1"/>
                  </a:solidFill>
                  <a:latin typeface="Monaco"/>
                  <a:ea typeface="Monaco"/>
                  <a:cs typeface="Monaco"/>
                  <a:sym typeface="Monaco"/>
                </a:defRPr>
              </a:pPr>
              <a:r>
                <a:t>install.packages("readr")</a:t>
              </a:r>
            </a:p>
            <a:p>
              <a:pPr algn="l" defTabSz="332993">
                <a:spcBef>
                  <a:spcPts val="800"/>
                </a:spcBef>
                <a:defRPr sz="2166">
                  <a:solidFill>
                    <a:schemeClr val="accent1"/>
                  </a:solidFill>
                  <a:latin typeface="Monaco"/>
                  <a:ea typeface="Monaco"/>
                  <a:cs typeface="Monaco"/>
                  <a:sym typeface="Monaco"/>
                </a:defRPr>
              </a:pPr>
              <a:r>
                <a:t>install.packages("purrr")</a:t>
              </a:r>
            </a:p>
            <a:p>
              <a:pPr algn="l" defTabSz="332993">
                <a:spcBef>
                  <a:spcPts val="800"/>
                </a:spcBef>
                <a:defRPr sz="2166">
                  <a:solidFill>
                    <a:schemeClr val="accent1"/>
                  </a:solidFill>
                  <a:latin typeface="Monaco"/>
                  <a:ea typeface="Monaco"/>
                  <a:cs typeface="Monaco"/>
                  <a:sym typeface="Monaco"/>
                </a:defRPr>
              </a:pPr>
              <a:r>
                <a:t>install.packages("tibble")</a:t>
              </a:r>
            </a:p>
            <a:p>
              <a:pPr algn="l" defTabSz="332993">
                <a:spcBef>
                  <a:spcPts val="800"/>
                </a:spcBef>
                <a:defRPr sz="2166">
                  <a:solidFill>
                    <a:schemeClr val="accent1"/>
                  </a:solidFill>
                  <a:latin typeface="Monaco"/>
                  <a:ea typeface="Monaco"/>
                  <a:cs typeface="Monaco"/>
                  <a:sym typeface="Monaco"/>
                </a:defRPr>
              </a:pPr>
              <a:r>
                <a:t>install.packages("stringr")</a:t>
              </a:r>
            </a:p>
            <a:p>
              <a:pPr algn="l" defTabSz="332993">
                <a:spcBef>
                  <a:spcPts val="800"/>
                </a:spcBef>
                <a:defRPr sz="2166">
                  <a:solidFill>
                    <a:srgbClr val="A6AAA9"/>
                  </a:solidFill>
                  <a:latin typeface="Monaco"/>
                  <a:ea typeface="Monaco"/>
                  <a:cs typeface="Monaco"/>
                  <a:sym typeface="Monaco"/>
                </a:defRPr>
              </a:pPr>
              <a:r>
                <a:t>install.packages("hms")</a:t>
              </a:r>
            </a:p>
            <a:p>
              <a:pPr algn="l" defTabSz="332993">
                <a:spcBef>
                  <a:spcPts val="800"/>
                </a:spcBef>
                <a:defRPr sz="2166">
                  <a:solidFill>
                    <a:srgbClr val="A6AAA9"/>
                  </a:solidFill>
                  <a:latin typeface="Monaco"/>
                  <a:ea typeface="Monaco"/>
                  <a:cs typeface="Monaco"/>
                  <a:sym typeface="Monaco"/>
                </a:defRPr>
              </a:pPr>
              <a:r>
                <a:t>install.packages("lubridate")</a:t>
              </a:r>
            </a:p>
            <a:p>
              <a:pPr algn="l" defTabSz="332993">
                <a:spcBef>
                  <a:spcPts val="800"/>
                </a:spcBef>
                <a:defRPr sz="2166">
                  <a:solidFill>
                    <a:srgbClr val="A6AAA9"/>
                  </a:solidFill>
                  <a:latin typeface="Monaco"/>
                  <a:ea typeface="Monaco"/>
                  <a:cs typeface="Monaco"/>
                  <a:sym typeface="Monaco"/>
                </a:defRPr>
              </a:pPr>
              <a:r>
                <a:t>install.packages("stringr")</a:t>
              </a:r>
            </a:p>
            <a:p>
              <a:pPr algn="l" defTabSz="332993">
                <a:spcBef>
                  <a:spcPts val="800"/>
                </a:spcBef>
                <a:defRPr sz="2166">
                  <a:solidFill>
                    <a:srgbClr val="A6AAA9"/>
                  </a:solidFill>
                  <a:latin typeface="Monaco"/>
                  <a:ea typeface="Monaco"/>
                  <a:cs typeface="Monaco"/>
                  <a:sym typeface="Monaco"/>
                </a:defRPr>
              </a:pPr>
              <a:r>
                <a:t>install.packages("forcats")</a:t>
              </a:r>
            </a:p>
            <a:p>
              <a:pPr algn="l" defTabSz="332993">
                <a:spcBef>
                  <a:spcPts val="800"/>
                </a:spcBef>
                <a:defRPr sz="2166">
                  <a:solidFill>
                    <a:srgbClr val="A6AAA9"/>
                  </a:solidFill>
                  <a:latin typeface="Monaco"/>
                  <a:ea typeface="Monaco"/>
                  <a:cs typeface="Monaco"/>
                  <a:sym typeface="Monaco"/>
                </a:defRPr>
              </a:pPr>
              <a:r>
                <a:t>install.packages("DBI")</a:t>
              </a:r>
            </a:p>
            <a:p>
              <a:pPr algn="l" defTabSz="332993">
                <a:spcBef>
                  <a:spcPts val="800"/>
                </a:spcBef>
                <a:defRPr sz="2166">
                  <a:solidFill>
                    <a:srgbClr val="A6AAA9"/>
                  </a:solidFill>
                  <a:latin typeface="Monaco"/>
                  <a:ea typeface="Monaco"/>
                  <a:cs typeface="Monaco"/>
                  <a:sym typeface="Monaco"/>
                </a:defRPr>
              </a:pPr>
              <a:r>
                <a:t>install.packages("haven")</a:t>
              </a:r>
            </a:p>
            <a:p>
              <a:pPr algn="l" defTabSz="332993">
                <a:spcBef>
                  <a:spcPts val="800"/>
                </a:spcBef>
                <a:defRPr sz="2166">
                  <a:solidFill>
                    <a:srgbClr val="A6AAA9"/>
                  </a:solidFill>
                  <a:latin typeface="Monaco"/>
                  <a:ea typeface="Monaco"/>
                  <a:cs typeface="Monaco"/>
                  <a:sym typeface="Monaco"/>
                </a:defRPr>
              </a:pPr>
              <a:r>
                <a:t>install.packages("httr")</a:t>
              </a:r>
            </a:p>
            <a:p>
              <a:pPr algn="l" defTabSz="332993">
                <a:spcBef>
                  <a:spcPts val="800"/>
                </a:spcBef>
                <a:defRPr sz="2166">
                  <a:solidFill>
                    <a:srgbClr val="A6AAA9"/>
                  </a:solidFill>
                  <a:latin typeface="Monaco"/>
                  <a:ea typeface="Monaco"/>
                  <a:cs typeface="Monaco"/>
                  <a:sym typeface="Monaco"/>
                </a:defRPr>
              </a:pPr>
              <a:r>
                <a:t>install.packages("jsonlite")</a:t>
              </a:r>
            </a:p>
            <a:p>
              <a:pPr algn="l" defTabSz="332993">
                <a:spcBef>
                  <a:spcPts val="800"/>
                </a:spcBef>
                <a:defRPr sz="2166">
                  <a:solidFill>
                    <a:srgbClr val="A6AAA9"/>
                  </a:solidFill>
                  <a:latin typeface="Monaco"/>
                  <a:ea typeface="Monaco"/>
                  <a:cs typeface="Monaco"/>
                  <a:sym typeface="Monaco"/>
                </a:defRPr>
              </a:pPr>
              <a:r>
                <a:t>install.packages("readxl")</a:t>
              </a:r>
            </a:p>
            <a:p>
              <a:pPr algn="l" defTabSz="332993">
                <a:spcBef>
                  <a:spcPts val="800"/>
                </a:spcBef>
                <a:defRPr sz="2166">
                  <a:solidFill>
                    <a:srgbClr val="A6AAA9"/>
                  </a:solidFill>
                  <a:latin typeface="Monaco"/>
                  <a:ea typeface="Monaco"/>
                  <a:cs typeface="Monaco"/>
                  <a:sym typeface="Monaco"/>
                </a:defRPr>
              </a:pPr>
              <a:r>
                <a:t>install.packages("rvest")</a:t>
              </a:r>
            </a:p>
            <a:p>
              <a:pPr algn="l" defTabSz="332993">
                <a:spcBef>
                  <a:spcPts val="800"/>
                </a:spcBef>
                <a:defRPr sz="2166">
                  <a:solidFill>
                    <a:srgbClr val="A6AAA9"/>
                  </a:solidFill>
                  <a:latin typeface="Monaco"/>
                  <a:ea typeface="Monaco"/>
                  <a:cs typeface="Monaco"/>
                  <a:sym typeface="Monaco"/>
                </a:defRPr>
              </a:pPr>
              <a:r>
                <a:t>install.packages("xml2")</a:t>
              </a:r>
            </a:p>
            <a:p>
              <a:pPr algn="l" defTabSz="332993">
                <a:spcBef>
                  <a:spcPts val="800"/>
                </a:spcBef>
                <a:defRPr sz="2166">
                  <a:solidFill>
                    <a:srgbClr val="A6AAA9"/>
                  </a:solidFill>
                  <a:latin typeface="Monaco"/>
                  <a:ea typeface="Monaco"/>
                  <a:cs typeface="Monaco"/>
                  <a:sym typeface="Monaco"/>
                </a:defRPr>
              </a:pPr>
              <a:r>
                <a:t>install.packages("modelr")</a:t>
              </a:r>
            </a:p>
            <a:p>
              <a:pPr algn="l" defTabSz="332993">
                <a:spcBef>
                  <a:spcPts val="800"/>
                </a:spcBef>
                <a:defRPr sz="2166">
                  <a:solidFill>
                    <a:srgbClr val="A6AAA9"/>
                  </a:solidFill>
                  <a:latin typeface="Monaco"/>
                  <a:ea typeface="Monaco"/>
                  <a:cs typeface="Monaco"/>
                  <a:sym typeface="Monaco"/>
                </a:defRPr>
              </a:pPr>
              <a:r>
                <a:t>install.packages("broom")</a:t>
              </a:r>
            </a:p>
          </p:txBody>
        </p:sp>
      </p:grpSp>
      <p:grpSp>
        <p:nvGrpSpPr>
          <p:cNvPr id="342" name="Group"/>
          <p:cNvGrpSpPr/>
          <p:nvPr/>
        </p:nvGrpSpPr>
        <p:grpSpPr>
          <a:xfrm>
            <a:off x="13128257" y="579480"/>
            <a:ext cx="9339650" cy="12554800"/>
            <a:chOff x="0" y="0"/>
            <a:chExt cx="9339649" cy="12554799"/>
          </a:xfrm>
        </p:grpSpPr>
        <p:sp>
          <p:nvSpPr>
            <p:cNvPr id="337" name="Rectangle"/>
            <p:cNvSpPr/>
            <p:nvPr/>
          </p:nvSpPr>
          <p:spPr>
            <a:xfrm>
              <a:off x="7235" y="0"/>
              <a:ext cx="9325179" cy="1253360"/>
            </a:xfrm>
            <a:prstGeom prst="rect">
              <a:avLst/>
            </a:prstGeom>
            <a:solidFill>
              <a:srgbClr val="F0F2F4"/>
            </a:solidFill>
            <a:ln w="12700" cap="flat">
              <a:solidFill>
                <a:srgbClr val="000000"/>
              </a:solidFill>
              <a:prstDash val="solid"/>
              <a:miter lim="400000"/>
            </a:ln>
            <a:effectLst/>
          </p:spPr>
          <p:txBody>
            <a:bodyPr wrap="square" lIns="50800" tIns="50800" rIns="50800" bIns="50800" numCol="1" anchor="ctr">
              <a:noAutofit/>
            </a:bodyPr>
            <a:lstStyle/>
            <a:p>
              <a:pPr>
                <a:defRPr sz="4000">
                  <a:solidFill>
                    <a:srgbClr val="FFFFFF"/>
                  </a:solidFill>
                  <a:effectLst>
                    <a:outerShdw sx="100000" sy="100000" kx="0" ky="0" algn="b" rotWithShape="0" blurRad="38100" dist="12700" dir="5400000">
                      <a:srgbClr val="000000">
                        <a:alpha val="50000"/>
                      </a:srgbClr>
                    </a:outerShdw>
                  </a:effectLst>
                </a:defRPr>
              </a:pPr>
            </a:p>
          </p:txBody>
        </p:sp>
        <p:sp>
          <p:nvSpPr>
            <p:cNvPr id="338" name="library(&quot;tidyverse&quot;)"/>
            <p:cNvSpPr txBox="1"/>
            <p:nvPr/>
          </p:nvSpPr>
          <p:spPr>
            <a:xfrm>
              <a:off x="205754" y="224795"/>
              <a:ext cx="9049023" cy="87029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t">
              <a:normAutofit fontScale="100000" lnSpcReduction="0"/>
            </a:bodyPr>
            <a:lstStyle>
              <a:lvl1pPr algn="l">
                <a:spcBef>
                  <a:spcPts val="1500"/>
                </a:spcBef>
                <a:defRPr sz="4000">
                  <a:solidFill>
                    <a:schemeClr val="accent1"/>
                  </a:solidFill>
                  <a:latin typeface="Monaco"/>
                  <a:ea typeface="Monaco"/>
                  <a:cs typeface="Monaco"/>
                  <a:sym typeface="Monaco"/>
                </a:defRPr>
              </a:lvl1pPr>
            </a:lstStyle>
            <a:p>
              <a:pPr/>
              <a:r>
                <a:t>library("tidyverse")</a:t>
              </a:r>
            </a:p>
          </p:txBody>
        </p:sp>
        <p:sp>
          <p:nvSpPr>
            <p:cNvPr id="339" name="does the equivalent of"/>
            <p:cNvSpPr txBox="1"/>
            <p:nvPr/>
          </p:nvSpPr>
          <p:spPr>
            <a:xfrm>
              <a:off x="0" y="1213627"/>
              <a:ext cx="9339650" cy="137317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rmAutofit fontScale="100000" lnSpcReduction="0"/>
            </a:bodyPr>
            <a:lstStyle>
              <a:lvl1pPr algn="l">
                <a:defRPr sz="5000">
                  <a:latin typeface="Source Sans Pro"/>
                  <a:ea typeface="Source Sans Pro"/>
                  <a:cs typeface="Source Sans Pro"/>
                  <a:sym typeface="Source Sans Pro"/>
                </a:defRPr>
              </a:lvl1pPr>
            </a:lstStyle>
            <a:p>
              <a:pPr/>
              <a:r>
                <a:t>does the equivalent of</a:t>
              </a:r>
            </a:p>
          </p:txBody>
        </p:sp>
        <p:sp>
          <p:nvSpPr>
            <p:cNvPr id="340" name="Rectangle"/>
            <p:cNvSpPr/>
            <p:nvPr/>
          </p:nvSpPr>
          <p:spPr>
            <a:xfrm>
              <a:off x="7235" y="2711689"/>
              <a:ext cx="9325179" cy="9843111"/>
            </a:xfrm>
            <a:prstGeom prst="rect">
              <a:avLst/>
            </a:prstGeom>
            <a:solidFill>
              <a:srgbClr val="F0F2F4"/>
            </a:solidFill>
            <a:ln w="12700" cap="flat">
              <a:solidFill>
                <a:srgbClr val="000000"/>
              </a:solidFill>
              <a:prstDash val="solid"/>
              <a:miter lim="400000"/>
            </a:ln>
            <a:effectLst/>
          </p:spPr>
          <p:txBody>
            <a:bodyPr wrap="square" lIns="50800" tIns="50800" rIns="50800" bIns="50800" numCol="1" anchor="ctr">
              <a:noAutofit/>
            </a:bodyPr>
            <a:lstStyle/>
            <a:p>
              <a:pPr>
                <a:defRPr sz="4000">
                  <a:solidFill>
                    <a:srgbClr val="FFFFFF"/>
                  </a:solidFill>
                  <a:effectLst>
                    <a:outerShdw sx="100000" sy="100000" kx="0" ky="0" algn="b" rotWithShape="0" blurRad="38100" dist="12700" dir="5400000">
                      <a:srgbClr val="000000">
                        <a:alpha val="50000"/>
                      </a:srgbClr>
                    </a:outerShdw>
                  </a:effectLst>
                </a:defRPr>
              </a:pPr>
            </a:p>
          </p:txBody>
        </p:sp>
        <p:sp>
          <p:nvSpPr>
            <p:cNvPr id="341" name="library(&quot;ggplot2&quot;)…"/>
            <p:cNvSpPr txBox="1"/>
            <p:nvPr/>
          </p:nvSpPr>
          <p:spPr>
            <a:xfrm>
              <a:off x="205754" y="2734391"/>
              <a:ext cx="9049023" cy="979770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t">
              <a:normAutofit fontScale="100000" lnSpcReduction="0"/>
            </a:bodyPr>
            <a:lstStyle/>
            <a:p>
              <a:pPr algn="l" defTabSz="332993">
                <a:spcBef>
                  <a:spcPts val="800"/>
                </a:spcBef>
                <a:defRPr sz="2166">
                  <a:solidFill>
                    <a:schemeClr val="accent1"/>
                  </a:solidFill>
                  <a:latin typeface="Monaco"/>
                  <a:ea typeface="Monaco"/>
                  <a:cs typeface="Monaco"/>
                  <a:sym typeface="Monaco"/>
                </a:defRPr>
              </a:pPr>
              <a:r>
                <a:t>library("ggplot2")</a:t>
              </a:r>
            </a:p>
            <a:p>
              <a:pPr algn="l" defTabSz="332993">
                <a:spcBef>
                  <a:spcPts val="800"/>
                </a:spcBef>
                <a:defRPr sz="2166">
                  <a:solidFill>
                    <a:schemeClr val="accent1"/>
                  </a:solidFill>
                  <a:latin typeface="Monaco"/>
                  <a:ea typeface="Monaco"/>
                  <a:cs typeface="Monaco"/>
                  <a:sym typeface="Monaco"/>
                </a:defRPr>
              </a:pPr>
              <a:r>
                <a:t>library("dplyr")</a:t>
              </a:r>
            </a:p>
            <a:p>
              <a:pPr algn="l" defTabSz="332993">
                <a:spcBef>
                  <a:spcPts val="800"/>
                </a:spcBef>
                <a:defRPr sz="2166">
                  <a:solidFill>
                    <a:schemeClr val="accent1"/>
                  </a:solidFill>
                  <a:latin typeface="Monaco"/>
                  <a:ea typeface="Monaco"/>
                  <a:cs typeface="Monaco"/>
                  <a:sym typeface="Monaco"/>
                </a:defRPr>
              </a:pPr>
              <a:r>
                <a:t>library("tidyr")</a:t>
              </a:r>
            </a:p>
            <a:p>
              <a:pPr algn="l" defTabSz="332993">
                <a:spcBef>
                  <a:spcPts val="800"/>
                </a:spcBef>
                <a:defRPr sz="2166">
                  <a:solidFill>
                    <a:schemeClr val="accent1"/>
                  </a:solidFill>
                  <a:latin typeface="Monaco"/>
                  <a:ea typeface="Monaco"/>
                  <a:cs typeface="Monaco"/>
                  <a:sym typeface="Monaco"/>
                </a:defRPr>
              </a:pPr>
              <a:r>
                <a:t>library("readr")</a:t>
              </a:r>
            </a:p>
            <a:p>
              <a:pPr algn="l" defTabSz="332993">
                <a:spcBef>
                  <a:spcPts val="800"/>
                </a:spcBef>
                <a:defRPr sz="2166">
                  <a:solidFill>
                    <a:schemeClr val="accent1"/>
                  </a:solidFill>
                  <a:latin typeface="Monaco"/>
                  <a:ea typeface="Monaco"/>
                  <a:cs typeface="Monaco"/>
                  <a:sym typeface="Monaco"/>
                </a:defRPr>
              </a:pPr>
              <a:r>
                <a:t>library("purrr")</a:t>
              </a:r>
            </a:p>
            <a:p>
              <a:pPr algn="l" defTabSz="332993">
                <a:spcBef>
                  <a:spcPts val="800"/>
                </a:spcBef>
                <a:defRPr sz="2166">
                  <a:solidFill>
                    <a:schemeClr val="accent1"/>
                  </a:solidFill>
                  <a:latin typeface="Monaco"/>
                  <a:ea typeface="Monaco"/>
                  <a:cs typeface="Monaco"/>
                  <a:sym typeface="Monaco"/>
                </a:defRPr>
              </a:pPr>
              <a:r>
                <a:t>library("tibble")</a:t>
              </a:r>
            </a:p>
            <a:p>
              <a:pPr algn="l" defTabSz="332993">
                <a:spcBef>
                  <a:spcPts val="800"/>
                </a:spcBef>
                <a:defRPr sz="2166">
                  <a:solidFill>
                    <a:schemeClr val="accent1"/>
                  </a:solidFill>
                  <a:latin typeface="Monaco"/>
                  <a:ea typeface="Monaco"/>
                  <a:cs typeface="Monaco"/>
                  <a:sym typeface="Monaco"/>
                </a:defRPr>
              </a:pPr>
              <a:r>
                <a:t>libraray("stringr")</a:t>
              </a:r>
            </a:p>
            <a:p>
              <a:pPr algn="l" defTabSz="332993">
                <a:spcBef>
                  <a:spcPts val="800"/>
                </a:spcBef>
                <a:defRPr sz="2166">
                  <a:solidFill>
                    <a:schemeClr val="accent1"/>
                  </a:solidFill>
                  <a:latin typeface="Monaco"/>
                  <a:ea typeface="Monaco"/>
                  <a:cs typeface="Monaco"/>
                  <a:sym typeface="Monaco"/>
                </a:defRPr>
              </a:pPr>
            </a:p>
            <a:p>
              <a:pPr algn="l" defTabSz="332993">
                <a:spcBef>
                  <a:spcPts val="800"/>
                </a:spcBef>
                <a:defRPr sz="2166">
                  <a:solidFill>
                    <a:schemeClr val="accent1"/>
                  </a:solidFill>
                  <a:latin typeface="Monaco"/>
                  <a:ea typeface="Monaco"/>
                  <a:cs typeface="Monaco"/>
                  <a:sym typeface="Monaco"/>
                </a:defRPr>
              </a:pPr>
            </a:p>
            <a:p>
              <a:pPr algn="l" defTabSz="332993">
                <a:spcBef>
                  <a:spcPts val="800"/>
                </a:spcBef>
                <a:defRPr sz="2166">
                  <a:solidFill>
                    <a:schemeClr val="accent1"/>
                  </a:solidFill>
                  <a:latin typeface="Monaco"/>
                  <a:ea typeface="Monaco"/>
                  <a:cs typeface="Monaco"/>
                  <a:sym typeface="Monaco"/>
                </a:defRPr>
              </a:pPr>
            </a:p>
            <a:p>
              <a:pPr algn="l" defTabSz="332993">
                <a:spcBef>
                  <a:spcPts val="800"/>
                </a:spcBef>
                <a:defRPr sz="2166">
                  <a:solidFill>
                    <a:schemeClr val="accent1"/>
                  </a:solidFill>
                  <a:latin typeface="Monaco"/>
                  <a:ea typeface="Monaco"/>
                  <a:cs typeface="Monaco"/>
                  <a:sym typeface="Monaco"/>
                </a:defRPr>
              </a:pPr>
            </a:p>
            <a:p>
              <a:pPr algn="l" defTabSz="332993">
                <a:spcBef>
                  <a:spcPts val="800"/>
                </a:spcBef>
                <a:defRPr sz="2166">
                  <a:solidFill>
                    <a:schemeClr val="accent1"/>
                  </a:solidFill>
                  <a:latin typeface="Monaco"/>
                  <a:ea typeface="Monaco"/>
                  <a:cs typeface="Monaco"/>
                  <a:sym typeface="Monaco"/>
                </a:defRPr>
              </a:pPr>
            </a:p>
            <a:p>
              <a:pPr algn="l" defTabSz="332993">
                <a:spcBef>
                  <a:spcPts val="800"/>
                </a:spcBef>
                <a:defRPr sz="2166">
                  <a:solidFill>
                    <a:schemeClr val="accent1"/>
                  </a:solidFill>
                  <a:latin typeface="Monaco"/>
                  <a:ea typeface="Monaco"/>
                  <a:cs typeface="Monaco"/>
                  <a:sym typeface="Monaco"/>
                </a:defRPr>
              </a:pPr>
            </a:p>
            <a:p>
              <a:pPr algn="l" defTabSz="332993">
                <a:spcBef>
                  <a:spcPts val="800"/>
                </a:spcBef>
                <a:defRPr sz="2166">
                  <a:solidFill>
                    <a:schemeClr val="accent1"/>
                  </a:solidFill>
                  <a:latin typeface="Monaco"/>
                  <a:ea typeface="Monaco"/>
                  <a:cs typeface="Monaco"/>
                  <a:sym typeface="Monaco"/>
                </a:defRPr>
              </a:pPr>
            </a:p>
            <a:p>
              <a:pPr algn="l" defTabSz="332993">
                <a:spcBef>
                  <a:spcPts val="800"/>
                </a:spcBef>
                <a:defRPr sz="2166">
                  <a:solidFill>
                    <a:schemeClr val="accent1"/>
                  </a:solidFill>
                  <a:latin typeface="Monaco"/>
                  <a:ea typeface="Monaco"/>
                  <a:cs typeface="Monaco"/>
                  <a:sym typeface="Monaco"/>
                </a:defRPr>
              </a:pPr>
            </a:p>
            <a:p>
              <a:pPr algn="l" defTabSz="332993">
                <a:spcBef>
                  <a:spcPts val="800"/>
                </a:spcBef>
                <a:defRPr sz="2166">
                  <a:solidFill>
                    <a:schemeClr val="accent1"/>
                  </a:solidFill>
                  <a:latin typeface="Monaco"/>
                  <a:ea typeface="Monaco"/>
                  <a:cs typeface="Monaco"/>
                  <a:sym typeface="Monaco"/>
                </a:defRPr>
              </a:pPr>
            </a:p>
            <a:p>
              <a:pPr algn="l" defTabSz="332993">
                <a:spcBef>
                  <a:spcPts val="800"/>
                </a:spcBef>
                <a:defRPr sz="2166">
                  <a:solidFill>
                    <a:schemeClr val="accent1"/>
                  </a:solidFill>
                  <a:latin typeface="Monaco"/>
                  <a:ea typeface="Monaco"/>
                  <a:cs typeface="Monaco"/>
                  <a:sym typeface="Monaco"/>
                </a:defRPr>
              </a:pPr>
            </a:p>
            <a:p>
              <a:pPr algn="l" defTabSz="332993">
                <a:spcBef>
                  <a:spcPts val="800"/>
                </a:spcBef>
                <a:defRPr sz="2166">
                  <a:solidFill>
                    <a:schemeClr val="accent1"/>
                  </a:solidFill>
                  <a:latin typeface="Monaco"/>
                  <a:ea typeface="Monaco"/>
                  <a:cs typeface="Monaco"/>
                  <a:sym typeface="Monaco"/>
                </a:defRPr>
              </a:pPr>
            </a:p>
            <a:p>
              <a:pPr algn="l" defTabSz="332993">
                <a:spcBef>
                  <a:spcPts val="800"/>
                </a:spcBef>
                <a:defRPr sz="2166">
                  <a:solidFill>
                    <a:schemeClr val="accent1"/>
                  </a:solidFill>
                  <a:latin typeface="Monaco"/>
                  <a:ea typeface="Monaco"/>
                  <a:cs typeface="Monaco"/>
                  <a:sym typeface="Monaco"/>
                </a:defRPr>
              </a:pPr>
            </a:p>
          </p:txBody>
        </p:sp>
      </p:grpSp>
      <p:sp>
        <p:nvSpPr>
          <p:cNvPr id="343" name="Arrow"/>
          <p:cNvSpPr/>
          <p:nvPr/>
        </p:nvSpPr>
        <p:spPr>
          <a:xfrm flipH="1">
            <a:off x="16850002" y="5966133"/>
            <a:ext cx="1270001" cy="776770"/>
          </a:xfrm>
          <a:prstGeom prst="rightArrow">
            <a:avLst>
              <a:gd name="adj1" fmla="val 32000"/>
              <a:gd name="adj2" fmla="val 59956"/>
            </a:avLst>
          </a:prstGeom>
          <a:solidFill>
            <a:srgbClr val="000000"/>
          </a:solidFill>
          <a:ln w="25400">
            <a:miter lim="400000"/>
          </a:ln>
        </p:spPr>
        <p:txBody>
          <a:bodyPr lIns="71437" tIns="71437" rIns="71437" bIns="71437" anchor="ctr"/>
          <a:lstStyle/>
          <a:p>
            <a:pPr>
              <a:defRPr sz="5600">
                <a:solidFill>
                  <a:srgbClr val="FFFFFF"/>
                </a:solidFill>
                <a:effectLst>
                  <a:outerShdw sx="100000" sy="100000" kx="0" ky="0" algn="b" rotWithShape="0" blurRad="38100" dist="12700" dir="5400000">
                    <a:srgbClr val="000000">
                      <a:alpha val="50000"/>
                    </a:srgbClr>
                  </a:outerShdw>
                </a:effectLst>
              </a:defRPr>
            </a:pPr>
          </a:p>
        </p:txBody>
      </p:sp>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47" name="stringr.png" descr="stringr.png"/>
          <p:cNvPicPr>
            <a:picLocks noChangeAspect="1"/>
          </p:cNvPicPr>
          <p:nvPr/>
        </p:nvPicPr>
        <p:blipFill>
          <a:blip r:embed="rId3">
            <a:extLst/>
          </a:blip>
          <a:stretch>
            <a:fillRect/>
          </a:stretch>
        </p:blipFill>
        <p:spPr>
          <a:xfrm>
            <a:off x="22452291" y="11722550"/>
            <a:ext cx="1536701" cy="1780986"/>
          </a:xfrm>
          <a:prstGeom prst="rect">
            <a:avLst/>
          </a:prstGeom>
          <a:ln w="12700">
            <a:miter lim="400000"/>
          </a:ln>
        </p:spPr>
      </p:pic>
      <p:sp>
        <p:nvSpPr>
          <p:cNvPr id="348" name="str_sub()"/>
          <p:cNvSpPr txBox="1"/>
          <p:nvPr/>
        </p:nvSpPr>
        <p:spPr>
          <a:xfrm>
            <a:off x="4025134" y="1006887"/>
            <a:ext cx="16368497" cy="239686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defRPr sz="10000">
                <a:latin typeface="Source Sans Pro"/>
                <a:ea typeface="Source Sans Pro"/>
                <a:cs typeface="Source Sans Pro"/>
                <a:sym typeface="Source Sans Pro"/>
              </a:defRPr>
            </a:lvl1pPr>
          </a:lstStyle>
          <a:p>
            <a:pPr/>
            <a:r>
              <a:t>str_sub()</a:t>
            </a:r>
          </a:p>
        </p:txBody>
      </p:sp>
      <p:sp>
        <p:nvSpPr>
          <p:cNvPr id="349" name="Extract or replace portions of a string with str_sub()"/>
          <p:cNvSpPr txBox="1"/>
          <p:nvPr/>
        </p:nvSpPr>
        <p:spPr>
          <a:xfrm>
            <a:off x="3856681" y="3242470"/>
            <a:ext cx="16670638" cy="142954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lgn="l">
              <a:defRPr sz="6000">
                <a:latin typeface="Source Sans Pro Light"/>
                <a:ea typeface="Source Sans Pro Light"/>
                <a:cs typeface="Source Sans Pro Light"/>
                <a:sym typeface="Source Sans Pro Light"/>
              </a:defRPr>
            </a:pPr>
            <a:r>
              <a:t>Extract or replace portions of a string with </a:t>
            </a:r>
            <a:r>
              <a:rPr b="1">
                <a:solidFill>
                  <a:srgbClr val="78AAD6"/>
                </a:solidFill>
                <a:latin typeface="Source Sans Pro"/>
                <a:ea typeface="Source Sans Pro"/>
                <a:cs typeface="Source Sans Pro"/>
                <a:sym typeface="Source Sans Pro"/>
              </a:rPr>
              <a:t>str_sub()</a:t>
            </a:r>
          </a:p>
        </p:txBody>
      </p:sp>
      <p:sp>
        <p:nvSpPr>
          <p:cNvPr id="350" name="Rectangle"/>
          <p:cNvSpPr/>
          <p:nvPr/>
        </p:nvSpPr>
        <p:spPr>
          <a:xfrm>
            <a:off x="3863031" y="4624558"/>
            <a:ext cx="16657936" cy="1617202"/>
          </a:xfrm>
          <a:prstGeom prst="rect">
            <a:avLst/>
          </a:prstGeom>
          <a:solidFill>
            <a:srgbClr val="F0F2F4"/>
          </a:solidFill>
          <a:ln w="12700">
            <a:solidFill>
              <a:srgbClr val="000000"/>
            </a:solidFill>
            <a:miter lim="400000"/>
          </a:ln>
        </p:spPr>
        <p:txBody>
          <a:bodyPr lIns="50800" tIns="50800" rIns="50800" bIns="50800" anchor="ctr"/>
          <a:lstStyle/>
          <a:p>
            <a:pPr>
              <a:defRPr sz="4000">
                <a:solidFill>
                  <a:srgbClr val="FFFFFF"/>
                </a:solidFill>
                <a:effectLst>
                  <a:outerShdw sx="100000" sy="100000" kx="0" ky="0" algn="b" rotWithShape="0" blurRad="38100" dist="12700" dir="5400000">
                    <a:srgbClr val="000000">
                      <a:alpha val="50000"/>
                    </a:srgbClr>
                  </a:outerShdw>
                </a:effectLst>
              </a:defRPr>
            </a:pPr>
          </a:p>
        </p:txBody>
      </p:sp>
      <p:sp>
        <p:nvSpPr>
          <p:cNvPr id="351" name="str_sub(string, start = 1, end = -1)"/>
          <p:cNvSpPr txBox="1"/>
          <p:nvPr/>
        </p:nvSpPr>
        <p:spPr>
          <a:xfrm>
            <a:off x="4006588" y="4994535"/>
            <a:ext cx="15761970" cy="142954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lgn="l">
              <a:spcBef>
                <a:spcPts val="1500"/>
              </a:spcBef>
              <a:defRPr sz="4700">
                <a:solidFill>
                  <a:schemeClr val="accent1"/>
                </a:solidFill>
                <a:latin typeface="Monaco"/>
                <a:ea typeface="Monaco"/>
                <a:cs typeface="Monaco"/>
                <a:sym typeface="Monaco"/>
              </a:defRPr>
            </a:pPr>
            <a:r>
              <a:rPr>
                <a:solidFill>
                  <a:srgbClr val="000000"/>
                </a:solidFill>
              </a:rPr>
              <a:t>str_sub(</a:t>
            </a:r>
            <a:r>
              <a:t>string, start = 1, end = -1</a:t>
            </a:r>
            <a:r>
              <a:rPr>
                <a:solidFill>
                  <a:srgbClr val="000000"/>
                </a:solidFill>
              </a:rPr>
              <a:t>)</a:t>
            </a:r>
          </a:p>
        </p:txBody>
      </p:sp>
      <p:sp>
        <p:nvSpPr>
          <p:cNvPr id="352" name="position of first character to extract within each string"/>
          <p:cNvSpPr/>
          <p:nvPr/>
        </p:nvSpPr>
        <p:spPr>
          <a:xfrm>
            <a:off x="8144271" y="5815010"/>
            <a:ext cx="6034882" cy="465852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6797" y="0"/>
                </a:moveTo>
                <a:lnTo>
                  <a:pt x="16343" y="6879"/>
                </a:lnTo>
                <a:lnTo>
                  <a:pt x="1547" y="6879"/>
                </a:lnTo>
                <a:cubicBezTo>
                  <a:pt x="693" y="6879"/>
                  <a:pt x="0" y="7776"/>
                  <a:pt x="0" y="8883"/>
                </a:cubicBezTo>
                <a:lnTo>
                  <a:pt x="0" y="19596"/>
                </a:lnTo>
                <a:cubicBezTo>
                  <a:pt x="0" y="20703"/>
                  <a:pt x="693" y="21600"/>
                  <a:pt x="1547" y="21600"/>
                </a:cubicBezTo>
                <a:lnTo>
                  <a:pt x="20053" y="21600"/>
                </a:lnTo>
                <a:cubicBezTo>
                  <a:pt x="20907" y="21600"/>
                  <a:pt x="21600" y="20703"/>
                  <a:pt x="21600" y="19596"/>
                </a:cubicBezTo>
                <a:lnTo>
                  <a:pt x="21600" y="8883"/>
                </a:lnTo>
                <a:cubicBezTo>
                  <a:pt x="21600" y="7776"/>
                  <a:pt x="20907" y="6879"/>
                  <a:pt x="20053" y="6879"/>
                </a:cubicBezTo>
                <a:lnTo>
                  <a:pt x="17252" y="6879"/>
                </a:lnTo>
                <a:lnTo>
                  <a:pt x="16797" y="0"/>
                </a:lnTo>
                <a:close/>
              </a:path>
            </a:pathLst>
          </a:custGeom>
          <a:solidFill>
            <a:srgbClr val="A0C283"/>
          </a:solidFill>
          <a:ln w="12700">
            <a:miter lim="400000"/>
          </a:ln>
          <a:extLst>
            <a:ext uri="{C572A759-6A51-4108-AA02-DFA0A04FC94B}">
              <ma14:wrappingTextBoxFlag xmlns:ma14="http://schemas.microsoft.com/office/mac/drawingml/2011/main" val="1"/>
            </a:ext>
          </a:extLst>
        </p:spPr>
        <p:txBody>
          <a:bodyPr lIns="76200" tIns="76200" rIns="76200" bIns="76200" anchor="ctr"/>
          <a:lstStyle>
            <a:lvl1pPr>
              <a:lnSpc>
                <a:spcPct val="90000"/>
              </a:lnSpc>
              <a:defRPr b="1" sz="4700">
                <a:solidFill>
                  <a:srgbClr val="FFFFFF"/>
                </a:solidFill>
                <a:latin typeface="Source Sans Pro"/>
                <a:ea typeface="Source Sans Pro"/>
                <a:cs typeface="Source Sans Pro"/>
                <a:sym typeface="Source Sans Pro"/>
              </a:defRPr>
            </a:lvl1pPr>
          </a:lstStyle>
          <a:p>
            <a:pPr/>
            <a:r>
              <a:t>position of first character to extract within each string</a:t>
            </a:r>
          </a:p>
        </p:txBody>
      </p:sp>
      <p:sp>
        <p:nvSpPr>
          <p:cNvPr id="353" name="string(s) to manipulate"/>
          <p:cNvSpPr/>
          <p:nvPr/>
        </p:nvSpPr>
        <p:spPr>
          <a:xfrm>
            <a:off x="3856681" y="5815407"/>
            <a:ext cx="3974307" cy="465772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652" y="0"/>
                </a:moveTo>
                <a:lnTo>
                  <a:pt x="18649" y="6876"/>
                </a:lnTo>
                <a:lnTo>
                  <a:pt x="2349" y="6876"/>
                </a:lnTo>
                <a:cubicBezTo>
                  <a:pt x="1052" y="6876"/>
                  <a:pt x="0" y="7773"/>
                  <a:pt x="0" y="8880"/>
                </a:cubicBezTo>
                <a:lnTo>
                  <a:pt x="0" y="19596"/>
                </a:lnTo>
                <a:cubicBezTo>
                  <a:pt x="0" y="20703"/>
                  <a:pt x="1052" y="21600"/>
                  <a:pt x="2349" y="21600"/>
                </a:cubicBezTo>
                <a:lnTo>
                  <a:pt x="19251" y="21600"/>
                </a:lnTo>
                <a:cubicBezTo>
                  <a:pt x="20548" y="21600"/>
                  <a:pt x="21600" y="20703"/>
                  <a:pt x="21600" y="19596"/>
                </a:cubicBezTo>
                <a:lnTo>
                  <a:pt x="21600" y="8880"/>
                </a:lnTo>
                <a:cubicBezTo>
                  <a:pt x="21600" y="8010"/>
                  <a:pt x="20947" y="7276"/>
                  <a:pt x="20038" y="6999"/>
                </a:cubicBezTo>
                <a:lnTo>
                  <a:pt x="19652" y="0"/>
                </a:lnTo>
                <a:close/>
              </a:path>
            </a:pathLst>
          </a:custGeom>
          <a:solidFill>
            <a:srgbClr val="78AAD6"/>
          </a:solidFill>
          <a:ln w="12700">
            <a:miter lim="400000"/>
          </a:ln>
          <a:extLst>
            <a:ext uri="{C572A759-6A51-4108-AA02-DFA0A04FC94B}">
              <ma14:wrappingTextBoxFlag xmlns:ma14="http://schemas.microsoft.com/office/mac/drawingml/2011/main" val="1"/>
            </a:ext>
          </a:extLst>
        </p:spPr>
        <p:txBody>
          <a:bodyPr lIns="76200" tIns="76200" rIns="76200" bIns="76200" anchor="ctr"/>
          <a:lstStyle>
            <a:lvl1pPr>
              <a:lnSpc>
                <a:spcPct val="90000"/>
              </a:lnSpc>
              <a:defRPr b="1" sz="4700">
                <a:solidFill>
                  <a:srgbClr val="FFFFFF"/>
                </a:solidFill>
                <a:latin typeface="Source Sans Pro"/>
                <a:ea typeface="Source Sans Pro"/>
                <a:cs typeface="Source Sans Pro"/>
                <a:sym typeface="Source Sans Pro"/>
              </a:defRPr>
            </a:lvl1pPr>
          </a:lstStyle>
          <a:p>
            <a:pPr/>
            <a:r>
              <a:t>string(s) to manipulate</a:t>
            </a:r>
          </a:p>
        </p:txBody>
      </p:sp>
      <p:sp>
        <p:nvSpPr>
          <p:cNvPr id="354" name="position of last character to extract within each string"/>
          <p:cNvSpPr/>
          <p:nvPr/>
        </p:nvSpPr>
        <p:spPr>
          <a:xfrm>
            <a:off x="14492436" y="5932882"/>
            <a:ext cx="6034882" cy="454064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6989" y="0"/>
                </a:moveTo>
                <a:lnTo>
                  <a:pt x="6534" y="6496"/>
                </a:lnTo>
                <a:lnTo>
                  <a:pt x="1547" y="6496"/>
                </a:lnTo>
                <a:cubicBezTo>
                  <a:pt x="693" y="6496"/>
                  <a:pt x="0" y="7417"/>
                  <a:pt x="0" y="8552"/>
                </a:cubicBezTo>
                <a:lnTo>
                  <a:pt x="0" y="19544"/>
                </a:lnTo>
                <a:cubicBezTo>
                  <a:pt x="0" y="20679"/>
                  <a:pt x="693" y="21600"/>
                  <a:pt x="1547" y="21600"/>
                </a:cubicBezTo>
                <a:lnTo>
                  <a:pt x="20053" y="21600"/>
                </a:lnTo>
                <a:cubicBezTo>
                  <a:pt x="20907" y="21600"/>
                  <a:pt x="21600" y="20679"/>
                  <a:pt x="21600" y="19544"/>
                </a:cubicBezTo>
                <a:lnTo>
                  <a:pt x="21600" y="8552"/>
                </a:lnTo>
                <a:cubicBezTo>
                  <a:pt x="21600" y="7417"/>
                  <a:pt x="20907" y="6496"/>
                  <a:pt x="20053" y="6496"/>
                </a:cubicBezTo>
                <a:lnTo>
                  <a:pt x="7443" y="6496"/>
                </a:lnTo>
                <a:lnTo>
                  <a:pt x="6989" y="0"/>
                </a:lnTo>
                <a:close/>
              </a:path>
            </a:pathLst>
          </a:custGeom>
          <a:solidFill>
            <a:srgbClr val="C0C0C0"/>
          </a:solidFill>
          <a:ln w="12700">
            <a:miter lim="400000"/>
          </a:ln>
          <a:extLst>
            <a:ext uri="{C572A759-6A51-4108-AA02-DFA0A04FC94B}">
              <ma14:wrappingTextBoxFlag xmlns:ma14="http://schemas.microsoft.com/office/mac/drawingml/2011/main" val="1"/>
            </a:ext>
          </a:extLst>
        </p:spPr>
        <p:txBody>
          <a:bodyPr lIns="76200" tIns="76200" rIns="76200" bIns="76200" anchor="ctr"/>
          <a:lstStyle>
            <a:lvl1pPr>
              <a:lnSpc>
                <a:spcPct val="90000"/>
              </a:lnSpc>
              <a:defRPr b="1" sz="4700">
                <a:solidFill>
                  <a:srgbClr val="FFFFFF"/>
                </a:solidFill>
                <a:latin typeface="Source Sans Pro"/>
                <a:ea typeface="Source Sans Pro"/>
                <a:cs typeface="Source Sans Pro"/>
                <a:sym typeface="Source Sans Pro"/>
              </a:defRPr>
            </a:lvl1pPr>
          </a:lstStyle>
          <a:p>
            <a:pPr/>
            <a:r>
              <a:t>position of last character to extract within each string</a:t>
            </a:r>
          </a:p>
        </p:txBody>
      </p:sp>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8" name="Quiz"/>
          <p:cNvSpPr txBox="1"/>
          <p:nvPr>
            <p:ph type="title" idx="4294967295"/>
          </p:nvPr>
        </p:nvSpPr>
        <p:spPr>
          <a:xfrm>
            <a:off x="4833937" y="357187"/>
            <a:ext cx="14716126" cy="3429001"/>
          </a:xfrm>
          <a:prstGeom prst="rect">
            <a:avLst/>
          </a:prstGeom>
        </p:spPr>
        <p:txBody>
          <a:bodyPr lIns="71437" tIns="71437" rIns="71437" bIns="71437"/>
          <a:lstStyle>
            <a:lvl1pPr algn="ctr" defTabSz="584200">
              <a:defRPr cap="none" sz="10000">
                <a:solidFill>
                  <a:srgbClr val="005493"/>
                </a:solidFill>
                <a:latin typeface="Source Sans Pro"/>
                <a:ea typeface="Source Sans Pro"/>
                <a:cs typeface="Source Sans Pro"/>
                <a:sym typeface="Source Sans Pro"/>
              </a:defRPr>
            </a:lvl1pPr>
          </a:lstStyle>
          <a:p>
            <a:pPr/>
            <a:r>
              <a:t>Quiz</a:t>
            </a:r>
          </a:p>
        </p:txBody>
      </p:sp>
      <p:sp>
        <p:nvSpPr>
          <p:cNvPr id="359" name="What will this return?…"/>
          <p:cNvSpPr txBox="1"/>
          <p:nvPr>
            <p:ph type="body" sz="quarter" idx="4294967295"/>
          </p:nvPr>
        </p:nvSpPr>
        <p:spPr>
          <a:xfrm>
            <a:off x="6554052" y="2949192"/>
            <a:ext cx="11275896" cy="3699049"/>
          </a:xfrm>
          <a:prstGeom prst="rect">
            <a:avLst/>
          </a:prstGeom>
        </p:spPr>
        <p:txBody>
          <a:bodyPr lIns="71437" tIns="71437" rIns="71437" bIns="71437"/>
          <a:lstStyle/>
          <a:p>
            <a:pPr marL="0" indent="0" defTabSz="584200">
              <a:spcBef>
                <a:spcPts val="2400"/>
              </a:spcBef>
              <a:buSzTx/>
              <a:buNone/>
              <a:defRPr sz="7000">
                <a:solidFill>
                  <a:schemeClr val="accent1">
                    <a:hueOff val="47394"/>
                    <a:satOff val="-25753"/>
                    <a:lumOff val="-7544"/>
                  </a:schemeClr>
                </a:solidFill>
                <a:latin typeface="Source Sans Pro"/>
                <a:ea typeface="Source Sans Pro"/>
                <a:cs typeface="Source Sans Pro"/>
                <a:sym typeface="Source Sans Pro"/>
              </a:defRPr>
            </a:pPr>
            <a:r>
              <a:t>What will this return?</a:t>
            </a:r>
          </a:p>
          <a:p>
            <a:pPr marL="0" indent="0" defTabSz="584200">
              <a:spcBef>
                <a:spcPts val="1500"/>
              </a:spcBef>
              <a:buSzTx/>
              <a:buNone/>
              <a:defRPr sz="6000">
                <a:solidFill>
                  <a:schemeClr val="accent1">
                    <a:hueOff val="47394"/>
                    <a:satOff val="-25753"/>
                    <a:lumOff val="-7544"/>
                  </a:schemeClr>
                </a:solidFill>
                <a:latin typeface="Monaco"/>
                <a:ea typeface="Monaco"/>
                <a:cs typeface="Monaco"/>
                <a:sym typeface="Monaco"/>
              </a:defRPr>
            </a:pPr>
            <a:r>
              <a:t>str_sub("Garrett", 1, 2)</a:t>
            </a:r>
          </a:p>
        </p:txBody>
      </p:sp>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1" name="Quiz"/>
          <p:cNvSpPr txBox="1"/>
          <p:nvPr>
            <p:ph type="title" idx="4294967295"/>
          </p:nvPr>
        </p:nvSpPr>
        <p:spPr>
          <a:xfrm>
            <a:off x="4833937" y="357187"/>
            <a:ext cx="14716126" cy="3429001"/>
          </a:xfrm>
          <a:prstGeom prst="rect">
            <a:avLst/>
          </a:prstGeom>
        </p:spPr>
        <p:txBody>
          <a:bodyPr lIns="71437" tIns="71437" rIns="71437" bIns="71437"/>
          <a:lstStyle>
            <a:lvl1pPr algn="ctr" defTabSz="584200">
              <a:defRPr cap="none" sz="10000">
                <a:solidFill>
                  <a:srgbClr val="005493"/>
                </a:solidFill>
                <a:latin typeface="Source Sans Pro"/>
                <a:ea typeface="Source Sans Pro"/>
                <a:cs typeface="Source Sans Pro"/>
                <a:sym typeface="Source Sans Pro"/>
              </a:defRPr>
            </a:lvl1pPr>
          </a:lstStyle>
          <a:p>
            <a:pPr/>
            <a:r>
              <a:t>Quiz</a:t>
            </a:r>
          </a:p>
        </p:txBody>
      </p:sp>
      <p:sp>
        <p:nvSpPr>
          <p:cNvPr id="362" name="What will this return?…"/>
          <p:cNvSpPr txBox="1"/>
          <p:nvPr>
            <p:ph type="body" sz="quarter" idx="4294967295"/>
          </p:nvPr>
        </p:nvSpPr>
        <p:spPr>
          <a:xfrm>
            <a:off x="6554052" y="2949192"/>
            <a:ext cx="11275896" cy="3699049"/>
          </a:xfrm>
          <a:prstGeom prst="rect">
            <a:avLst/>
          </a:prstGeom>
        </p:spPr>
        <p:txBody>
          <a:bodyPr lIns="71437" tIns="71437" rIns="71437" bIns="71437"/>
          <a:lstStyle/>
          <a:p>
            <a:pPr marL="0" indent="0" defTabSz="584200">
              <a:spcBef>
                <a:spcPts val="2400"/>
              </a:spcBef>
              <a:buSzTx/>
              <a:buNone/>
              <a:defRPr sz="7000">
                <a:solidFill>
                  <a:schemeClr val="accent1">
                    <a:hueOff val="47394"/>
                    <a:satOff val="-25753"/>
                    <a:lumOff val="-7544"/>
                  </a:schemeClr>
                </a:solidFill>
                <a:latin typeface="Source Sans Pro"/>
                <a:ea typeface="Source Sans Pro"/>
                <a:cs typeface="Source Sans Pro"/>
                <a:sym typeface="Source Sans Pro"/>
              </a:defRPr>
            </a:pPr>
            <a:r>
              <a:t>What will this return?</a:t>
            </a:r>
          </a:p>
          <a:p>
            <a:pPr marL="0" indent="0" defTabSz="584200">
              <a:spcBef>
                <a:spcPts val="1500"/>
              </a:spcBef>
              <a:buSzTx/>
              <a:buNone/>
              <a:defRPr sz="6000">
                <a:solidFill>
                  <a:schemeClr val="accent1">
                    <a:hueOff val="47394"/>
                    <a:satOff val="-25753"/>
                    <a:lumOff val="-7544"/>
                  </a:schemeClr>
                </a:solidFill>
                <a:latin typeface="Monaco"/>
                <a:ea typeface="Monaco"/>
                <a:cs typeface="Monaco"/>
                <a:sym typeface="Monaco"/>
              </a:defRPr>
            </a:pPr>
            <a:r>
              <a:t>str_sub("Garrett", 1, 2)</a:t>
            </a:r>
          </a:p>
        </p:txBody>
      </p:sp>
      <p:sp>
        <p:nvSpPr>
          <p:cNvPr id="363" name="&quot;Ga&quot;"/>
          <p:cNvSpPr txBox="1"/>
          <p:nvPr/>
        </p:nvSpPr>
        <p:spPr>
          <a:xfrm>
            <a:off x="7071699" y="6481676"/>
            <a:ext cx="10240603" cy="3699049"/>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normAutofit fontScale="100000" lnSpcReduction="0"/>
          </a:bodyPr>
          <a:lstStyle>
            <a:lvl1pPr>
              <a:spcBef>
                <a:spcPts val="1500"/>
              </a:spcBef>
              <a:defRPr sz="6000">
                <a:solidFill>
                  <a:schemeClr val="accent1">
                    <a:hueOff val="47394"/>
                    <a:satOff val="-25753"/>
                    <a:lumOff val="-7544"/>
                  </a:schemeClr>
                </a:solidFill>
                <a:latin typeface="Monaco"/>
                <a:ea typeface="Monaco"/>
                <a:cs typeface="Monaco"/>
                <a:sym typeface="Monaco"/>
              </a:defRPr>
            </a:lvl1pPr>
          </a:lstStyle>
          <a:p>
            <a:pPr/>
            <a:r>
              <a:t>"Ga"</a:t>
            </a:r>
          </a:p>
        </p:txBody>
      </p:sp>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7" name="Quiz"/>
          <p:cNvSpPr txBox="1"/>
          <p:nvPr>
            <p:ph type="title" idx="4294967295"/>
          </p:nvPr>
        </p:nvSpPr>
        <p:spPr>
          <a:xfrm>
            <a:off x="4833937" y="357187"/>
            <a:ext cx="14716126" cy="3429001"/>
          </a:xfrm>
          <a:prstGeom prst="rect">
            <a:avLst/>
          </a:prstGeom>
        </p:spPr>
        <p:txBody>
          <a:bodyPr lIns="71437" tIns="71437" rIns="71437" bIns="71437"/>
          <a:lstStyle>
            <a:lvl1pPr algn="ctr" defTabSz="584200">
              <a:defRPr cap="none" sz="10000">
                <a:solidFill>
                  <a:srgbClr val="005493"/>
                </a:solidFill>
                <a:latin typeface="Source Sans Pro"/>
                <a:ea typeface="Source Sans Pro"/>
                <a:cs typeface="Source Sans Pro"/>
                <a:sym typeface="Source Sans Pro"/>
              </a:defRPr>
            </a:lvl1pPr>
          </a:lstStyle>
          <a:p>
            <a:pPr/>
            <a:r>
              <a:t>Quiz</a:t>
            </a:r>
          </a:p>
        </p:txBody>
      </p:sp>
      <p:sp>
        <p:nvSpPr>
          <p:cNvPr id="368" name="What will this return?…"/>
          <p:cNvSpPr txBox="1"/>
          <p:nvPr>
            <p:ph type="body" sz="quarter" idx="4294967295"/>
          </p:nvPr>
        </p:nvSpPr>
        <p:spPr>
          <a:xfrm>
            <a:off x="6554052" y="2949192"/>
            <a:ext cx="11275896" cy="3699049"/>
          </a:xfrm>
          <a:prstGeom prst="rect">
            <a:avLst/>
          </a:prstGeom>
        </p:spPr>
        <p:txBody>
          <a:bodyPr lIns="71437" tIns="71437" rIns="71437" bIns="71437"/>
          <a:lstStyle/>
          <a:p>
            <a:pPr marL="0" indent="0" defTabSz="584200">
              <a:spcBef>
                <a:spcPts val="2400"/>
              </a:spcBef>
              <a:buSzTx/>
              <a:buNone/>
              <a:defRPr sz="7000">
                <a:solidFill>
                  <a:schemeClr val="accent1">
                    <a:hueOff val="47394"/>
                    <a:satOff val="-25753"/>
                    <a:lumOff val="-7544"/>
                  </a:schemeClr>
                </a:solidFill>
                <a:latin typeface="Source Sans Pro"/>
                <a:ea typeface="Source Sans Pro"/>
                <a:cs typeface="Source Sans Pro"/>
                <a:sym typeface="Source Sans Pro"/>
              </a:defRPr>
            </a:pPr>
            <a:r>
              <a:t>What will this return?</a:t>
            </a:r>
          </a:p>
          <a:p>
            <a:pPr marL="0" indent="0" defTabSz="584200">
              <a:spcBef>
                <a:spcPts val="1500"/>
              </a:spcBef>
              <a:buSzTx/>
              <a:buNone/>
              <a:defRPr sz="6000">
                <a:solidFill>
                  <a:schemeClr val="accent1">
                    <a:hueOff val="47394"/>
                    <a:satOff val="-25753"/>
                    <a:lumOff val="-7544"/>
                  </a:schemeClr>
                </a:solidFill>
                <a:latin typeface="Monaco"/>
                <a:ea typeface="Monaco"/>
                <a:cs typeface="Monaco"/>
                <a:sym typeface="Monaco"/>
              </a:defRPr>
            </a:pPr>
            <a:r>
              <a:t>str_sub("Garrett", 1, 1)</a:t>
            </a:r>
          </a:p>
        </p:txBody>
      </p:sp>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0" name="Quiz"/>
          <p:cNvSpPr txBox="1"/>
          <p:nvPr>
            <p:ph type="title" idx="4294967295"/>
          </p:nvPr>
        </p:nvSpPr>
        <p:spPr>
          <a:xfrm>
            <a:off x="4833937" y="357187"/>
            <a:ext cx="14716126" cy="3429001"/>
          </a:xfrm>
          <a:prstGeom prst="rect">
            <a:avLst/>
          </a:prstGeom>
        </p:spPr>
        <p:txBody>
          <a:bodyPr lIns="71437" tIns="71437" rIns="71437" bIns="71437"/>
          <a:lstStyle>
            <a:lvl1pPr algn="ctr" defTabSz="584200">
              <a:defRPr cap="none" sz="10000">
                <a:solidFill>
                  <a:srgbClr val="005493"/>
                </a:solidFill>
                <a:latin typeface="Source Sans Pro"/>
                <a:ea typeface="Source Sans Pro"/>
                <a:cs typeface="Source Sans Pro"/>
                <a:sym typeface="Source Sans Pro"/>
              </a:defRPr>
            </a:lvl1pPr>
          </a:lstStyle>
          <a:p>
            <a:pPr/>
            <a:r>
              <a:t>Quiz</a:t>
            </a:r>
          </a:p>
        </p:txBody>
      </p:sp>
      <p:sp>
        <p:nvSpPr>
          <p:cNvPr id="371" name="What will this return?…"/>
          <p:cNvSpPr txBox="1"/>
          <p:nvPr>
            <p:ph type="body" sz="quarter" idx="4294967295"/>
          </p:nvPr>
        </p:nvSpPr>
        <p:spPr>
          <a:xfrm>
            <a:off x="6554052" y="2949192"/>
            <a:ext cx="11275896" cy="3699049"/>
          </a:xfrm>
          <a:prstGeom prst="rect">
            <a:avLst/>
          </a:prstGeom>
        </p:spPr>
        <p:txBody>
          <a:bodyPr lIns="71437" tIns="71437" rIns="71437" bIns="71437"/>
          <a:lstStyle/>
          <a:p>
            <a:pPr marL="0" indent="0" defTabSz="584200">
              <a:spcBef>
                <a:spcPts val="2400"/>
              </a:spcBef>
              <a:buSzTx/>
              <a:buNone/>
              <a:defRPr sz="7000">
                <a:solidFill>
                  <a:schemeClr val="accent1">
                    <a:hueOff val="47394"/>
                    <a:satOff val="-25753"/>
                    <a:lumOff val="-7544"/>
                  </a:schemeClr>
                </a:solidFill>
                <a:latin typeface="Source Sans Pro"/>
                <a:ea typeface="Source Sans Pro"/>
                <a:cs typeface="Source Sans Pro"/>
                <a:sym typeface="Source Sans Pro"/>
              </a:defRPr>
            </a:pPr>
            <a:r>
              <a:t>What will this return?</a:t>
            </a:r>
          </a:p>
          <a:p>
            <a:pPr marL="0" indent="0" defTabSz="584200">
              <a:spcBef>
                <a:spcPts val="1500"/>
              </a:spcBef>
              <a:buSzTx/>
              <a:buNone/>
              <a:defRPr sz="6000">
                <a:solidFill>
                  <a:schemeClr val="accent1">
                    <a:hueOff val="47394"/>
                    <a:satOff val="-25753"/>
                    <a:lumOff val="-7544"/>
                  </a:schemeClr>
                </a:solidFill>
                <a:latin typeface="Monaco"/>
                <a:ea typeface="Monaco"/>
                <a:cs typeface="Monaco"/>
                <a:sym typeface="Monaco"/>
              </a:defRPr>
            </a:pPr>
            <a:r>
              <a:t>str_sub("Garrett", 1, 1)</a:t>
            </a:r>
          </a:p>
        </p:txBody>
      </p:sp>
      <p:sp>
        <p:nvSpPr>
          <p:cNvPr id="372" name="&quot;G&quot;"/>
          <p:cNvSpPr txBox="1"/>
          <p:nvPr/>
        </p:nvSpPr>
        <p:spPr>
          <a:xfrm>
            <a:off x="7071699" y="6481676"/>
            <a:ext cx="10240603" cy="3699049"/>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normAutofit fontScale="100000" lnSpcReduction="0"/>
          </a:bodyPr>
          <a:lstStyle>
            <a:lvl1pPr>
              <a:spcBef>
                <a:spcPts val="1500"/>
              </a:spcBef>
              <a:defRPr sz="6000">
                <a:solidFill>
                  <a:schemeClr val="accent1">
                    <a:hueOff val="47394"/>
                    <a:satOff val="-25753"/>
                    <a:lumOff val="-7544"/>
                  </a:schemeClr>
                </a:solidFill>
                <a:latin typeface="Monaco"/>
                <a:ea typeface="Monaco"/>
                <a:cs typeface="Monaco"/>
                <a:sym typeface="Monaco"/>
              </a:defRPr>
            </a:lvl1pPr>
          </a:lstStyle>
          <a:p>
            <a:pPr/>
            <a:r>
              <a:t>"G"</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95" name="R-logo.001.png" descr="R-logo.001.png"/>
          <p:cNvPicPr>
            <a:picLocks noChangeAspect="1"/>
          </p:cNvPicPr>
          <p:nvPr/>
        </p:nvPicPr>
        <p:blipFill>
          <a:blip r:embed="rId3">
            <a:extLst/>
          </a:blip>
          <a:srcRect l="3004" t="18912" r="54323" b="19729"/>
          <a:stretch>
            <a:fillRect/>
          </a:stretch>
        </p:blipFill>
        <p:spPr>
          <a:xfrm>
            <a:off x="22407841" y="11955619"/>
            <a:ext cx="1625601" cy="1314816"/>
          </a:xfrm>
          <a:prstGeom prst="rect">
            <a:avLst/>
          </a:prstGeom>
          <a:ln w="12700">
            <a:miter lim="400000"/>
          </a:ln>
        </p:spPr>
      </p:pic>
      <p:sp>
        <p:nvSpPr>
          <p:cNvPr id="196" name="Import"/>
          <p:cNvSpPr txBox="1"/>
          <p:nvPr/>
        </p:nvSpPr>
        <p:spPr>
          <a:xfrm>
            <a:off x="593611" y="6233040"/>
            <a:ext cx="3604681" cy="124992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defRPr sz="6400">
                <a:latin typeface="Source Sans Pro"/>
                <a:ea typeface="Source Sans Pro"/>
                <a:cs typeface="Source Sans Pro"/>
                <a:sym typeface="Source Sans Pro"/>
              </a:defRPr>
            </a:lvl1pPr>
          </a:lstStyle>
          <a:p>
            <a:pPr/>
            <a:r>
              <a:t>Import</a:t>
            </a:r>
          </a:p>
        </p:txBody>
      </p:sp>
      <p:sp>
        <p:nvSpPr>
          <p:cNvPr id="197" name="Tidy"/>
          <p:cNvSpPr txBox="1"/>
          <p:nvPr/>
        </p:nvSpPr>
        <p:spPr>
          <a:xfrm>
            <a:off x="5322889" y="6233040"/>
            <a:ext cx="2064438" cy="124992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defRPr sz="6400">
                <a:latin typeface="Source Sans Pro"/>
                <a:ea typeface="Source Sans Pro"/>
                <a:cs typeface="Source Sans Pro"/>
                <a:sym typeface="Source Sans Pro"/>
              </a:defRPr>
            </a:lvl1pPr>
          </a:lstStyle>
          <a:p>
            <a:pPr/>
            <a:r>
              <a:t>Tidy</a:t>
            </a:r>
          </a:p>
        </p:txBody>
      </p:sp>
      <p:sp>
        <p:nvSpPr>
          <p:cNvPr id="198" name="Visualize"/>
          <p:cNvSpPr txBox="1"/>
          <p:nvPr/>
        </p:nvSpPr>
        <p:spPr>
          <a:xfrm>
            <a:off x="9406234" y="4058901"/>
            <a:ext cx="3604681" cy="124992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defRPr sz="6400">
                <a:latin typeface="Source Sans Pro"/>
                <a:ea typeface="Source Sans Pro"/>
                <a:cs typeface="Source Sans Pro"/>
                <a:sym typeface="Source Sans Pro"/>
              </a:defRPr>
            </a:lvl1pPr>
          </a:lstStyle>
          <a:p>
            <a:pPr/>
            <a:r>
              <a:t>Visualize</a:t>
            </a:r>
          </a:p>
        </p:txBody>
      </p:sp>
      <p:sp>
        <p:nvSpPr>
          <p:cNvPr id="199" name="Transform"/>
          <p:cNvSpPr txBox="1"/>
          <p:nvPr/>
        </p:nvSpPr>
        <p:spPr>
          <a:xfrm>
            <a:off x="8841042" y="7690146"/>
            <a:ext cx="3604681" cy="124992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defTabSz="549148">
              <a:defRPr b="1" sz="6016">
                <a:solidFill>
                  <a:srgbClr val="96B877"/>
                </a:solidFill>
                <a:latin typeface="Source Sans Pro"/>
                <a:ea typeface="Source Sans Pro"/>
                <a:cs typeface="Source Sans Pro"/>
                <a:sym typeface="Source Sans Pro"/>
              </a:defRPr>
            </a:lvl1pPr>
          </a:lstStyle>
          <a:p>
            <a:pPr/>
            <a:r>
              <a:t>Transform</a:t>
            </a:r>
          </a:p>
        </p:txBody>
      </p:sp>
      <p:sp>
        <p:nvSpPr>
          <p:cNvPr id="200" name="Model"/>
          <p:cNvSpPr txBox="1"/>
          <p:nvPr/>
        </p:nvSpPr>
        <p:spPr>
          <a:xfrm>
            <a:off x="12590985" y="6233040"/>
            <a:ext cx="3604681" cy="124992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defRPr sz="6400">
                <a:latin typeface="Source Sans Pro"/>
                <a:ea typeface="Source Sans Pro"/>
                <a:cs typeface="Source Sans Pro"/>
                <a:sym typeface="Source Sans Pro"/>
              </a:defRPr>
            </a:lvl1pPr>
          </a:lstStyle>
          <a:p>
            <a:pPr/>
            <a:r>
              <a:t>Model</a:t>
            </a:r>
          </a:p>
        </p:txBody>
      </p:sp>
      <p:sp>
        <p:nvSpPr>
          <p:cNvPr id="201" name="Communicate"/>
          <p:cNvSpPr txBox="1"/>
          <p:nvPr/>
        </p:nvSpPr>
        <p:spPr>
          <a:xfrm>
            <a:off x="17411439" y="6233040"/>
            <a:ext cx="5590580" cy="124992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defRPr sz="6400">
                <a:latin typeface="Source Sans Pro"/>
                <a:ea typeface="Source Sans Pro"/>
                <a:cs typeface="Source Sans Pro"/>
                <a:sym typeface="Source Sans Pro"/>
              </a:defRPr>
            </a:lvl1pPr>
          </a:lstStyle>
          <a:p>
            <a:pPr/>
            <a:r>
              <a:t>Communicate</a:t>
            </a:r>
          </a:p>
        </p:txBody>
      </p:sp>
      <p:sp>
        <p:nvSpPr>
          <p:cNvPr id="202" name="Line"/>
          <p:cNvSpPr/>
          <p:nvPr/>
        </p:nvSpPr>
        <p:spPr>
          <a:xfrm>
            <a:off x="3992772" y="6885913"/>
            <a:ext cx="1402731" cy="1"/>
          </a:xfrm>
          <a:prstGeom prst="line">
            <a:avLst/>
          </a:prstGeom>
          <a:ln w="101600">
            <a:solidFill>
              <a:srgbClr val="000000"/>
            </a:solidFill>
            <a:miter lim="400000"/>
            <a:tailEnd type="triangle"/>
          </a:ln>
        </p:spPr>
        <p:txBody>
          <a:bodyPr lIns="0" tIns="0" rIns="0" bIns="0"/>
          <a:lstStyle/>
          <a:p>
            <a:pPr>
              <a:defRPr sz="5600">
                <a:solidFill>
                  <a:srgbClr val="FFFFFF"/>
                </a:solidFill>
                <a:effectLst>
                  <a:outerShdw sx="100000" sy="100000" kx="0" ky="0" algn="b" rotWithShape="0" blurRad="38100" dist="12700" dir="5400000">
                    <a:srgbClr val="000000">
                      <a:alpha val="50000"/>
                    </a:srgbClr>
                  </a:outerShdw>
                </a:effectLst>
              </a:defRPr>
            </a:pPr>
          </a:p>
        </p:txBody>
      </p:sp>
      <p:sp>
        <p:nvSpPr>
          <p:cNvPr id="203" name="Line"/>
          <p:cNvSpPr/>
          <p:nvPr/>
        </p:nvSpPr>
        <p:spPr>
          <a:xfrm>
            <a:off x="15795149" y="6858000"/>
            <a:ext cx="1743603" cy="0"/>
          </a:xfrm>
          <a:prstGeom prst="line">
            <a:avLst/>
          </a:prstGeom>
          <a:ln w="101600">
            <a:solidFill>
              <a:srgbClr val="000000"/>
            </a:solidFill>
            <a:miter lim="400000"/>
            <a:tailEnd type="triangle"/>
          </a:ln>
        </p:spPr>
        <p:txBody>
          <a:bodyPr lIns="0" tIns="0" rIns="0" bIns="0"/>
          <a:lstStyle/>
          <a:p>
            <a:pPr>
              <a:defRPr sz="5600">
                <a:solidFill>
                  <a:srgbClr val="FFFFFF"/>
                </a:solidFill>
                <a:effectLst>
                  <a:outerShdw sx="100000" sy="100000" kx="0" ky="0" algn="b" rotWithShape="0" blurRad="38100" dist="12700" dir="5400000">
                    <a:srgbClr val="000000">
                      <a:alpha val="50000"/>
                    </a:srgbClr>
                  </a:outerShdw>
                </a:effectLst>
              </a:defRPr>
            </a:pPr>
          </a:p>
        </p:txBody>
      </p:sp>
      <p:sp>
        <p:nvSpPr>
          <p:cNvPr id="204" name="Line"/>
          <p:cNvSpPr/>
          <p:nvPr/>
        </p:nvSpPr>
        <p:spPr>
          <a:xfrm>
            <a:off x="7516812" y="7012913"/>
            <a:ext cx="1402731" cy="1"/>
          </a:xfrm>
          <a:prstGeom prst="line">
            <a:avLst/>
          </a:prstGeom>
          <a:ln w="101600">
            <a:solidFill>
              <a:srgbClr val="000000"/>
            </a:solidFill>
            <a:miter lim="400000"/>
            <a:tailEnd type="triangle"/>
          </a:ln>
        </p:spPr>
        <p:txBody>
          <a:bodyPr lIns="0" tIns="0" rIns="0" bIns="0"/>
          <a:lstStyle/>
          <a:p>
            <a:pPr>
              <a:defRPr sz="5600">
                <a:solidFill>
                  <a:srgbClr val="FFFFFF"/>
                </a:solidFill>
                <a:effectLst>
                  <a:outerShdw sx="100000" sy="100000" kx="0" ky="0" algn="b" rotWithShape="0" blurRad="38100" dist="12700" dir="5400000">
                    <a:srgbClr val="000000">
                      <a:alpha val="50000"/>
                    </a:srgbClr>
                  </a:outerShdw>
                </a:effectLst>
              </a:defRPr>
            </a:pPr>
          </a:p>
        </p:txBody>
      </p:sp>
      <p:sp>
        <p:nvSpPr>
          <p:cNvPr id="205" name="Line"/>
          <p:cNvSpPr/>
          <p:nvPr/>
        </p:nvSpPr>
        <p:spPr>
          <a:xfrm rot="18241080">
            <a:off x="10956462" y="7093291"/>
            <a:ext cx="3276809" cy="2267403"/>
          </a:xfrm>
          <a:custGeom>
            <a:avLst/>
            <a:gdLst/>
            <a:ahLst/>
            <a:cxnLst>
              <a:cxn ang="0">
                <a:pos x="wd2" y="hd2"/>
              </a:cxn>
              <a:cxn ang="5400000">
                <a:pos x="wd2" y="hd2"/>
              </a:cxn>
              <a:cxn ang="10800000">
                <a:pos x="wd2" y="hd2"/>
              </a:cxn>
              <a:cxn ang="16200000">
                <a:pos x="wd2" y="hd2"/>
              </a:cxn>
            </a:cxnLst>
            <a:rect l="0" t="0" r="r" b="b"/>
            <a:pathLst>
              <a:path w="21600" h="20545" fill="norm" stroke="1" extrusionOk="0">
                <a:moveTo>
                  <a:pt x="0" y="0"/>
                </a:moveTo>
                <a:cubicBezTo>
                  <a:pt x="324" y="6917"/>
                  <a:pt x="3006" y="13218"/>
                  <a:pt x="7234" y="16995"/>
                </a:cubicBezTo>
                <a:cubicBezTo>
                  <a:pt x="11503" y="20810"/>
                  <a:pt x="16838" y="21600"/>
                  <a:pt x="21600" y="19123"/>
                </a:cubicBezTo>
              </a:path>
            </a:pathLst>
          </a:custGeom>
          <a:ln w="101600">
            <a:solidFill>
              <a:srgbClr val="000000"/>
            </a:solidFill>
            <a:miter lim="400000"/>
            <a:headEnd type="triangle"/>
            <a:tailEnd type="triangle"/>
          </a:ln>
        </p:spPr>
        <p:txBody>
          <a:bodyPr lIns="0" tIns="0" rIns="0" bIns="0"/>
          <a:lstStyle/>
          <a:p>
            <a:pPr>
              <a:defRPr sz="5600">
                <a:solidFill>
                  <a:srgbClr val="FFFFFF"/>
                </a:solidFill>
                <a:effectLst>
                  <a:outerShdw sx="100000" sy="100000" kx="0" ky="0" algn="b" rotWithShape="0" blurRad="38100" dist="12700" dir="5400000">
                    <a:srgbClr val="000000">
                      <a:alpha val="50000"/>
                    </a:srgbClr>
                  </a:outerShdw>
                </a:effectLst>
              </a:defRPr>
            </a:pPr>
          </a:p>
        </p:txBody>
      </p:sp>
      <p:sp>
        <p:nvSpPr>
          <p:cNvPr id="206" name="Line"/>
          <p:cNvSpPr/>
          <p:nvPr/>
        </p:nvSpPr>
        <p:spPr>
          <a:xfrm rot="18241080">
            <a:off x="13415041" y="4632085"/>
            <a:ext cx="679240" cy="1850376"/>
          </a:xfrm>
          <a:custGeom>
            <a:avLst/>
            <a:gdLst/>
            <a:ahLst/>
            <a:cxnLst>
              <a:cxn ang="0">
                <a:pos x="wd2" y="hd2"/>
              </a:cxn>
              <a:cxn ang="5400000">
                <a:pos x="wd2" y="hd2"/>
              </a:cxn>
              <a:cxn ang="10800000">
                <a:pos x="wd2" y="hd2"/>
              </a:cxn>
              <a:cxn ang="16200000">
                <a:pos x="wd2" y="hd2"/>
              </a:cxn>
            </a:cxnLst>
            <a:rect l="0" t="0" r="r" b="b"/>
            <a:pathLst>
              <a:path w="20887" h="21600" fill="norm" stroke="1" extrusionOk="0">
                <a:moveTo>
                  <a:pt x="20497" y="0"/>
                </a:moveTo>
                <a:cubicBezTo>
                  <a:pt x="21600" y="3925"/>
                  <a:pt x="20360" y="7894"/>
                  <a:pt x="16869" y="11611"/>
                </a:cubicBezTo>
                <a:cubicBezTo>
                  <a:pt x="13325" y="15386"/>
                  <a:pt x="7555" y="18802"/>
                  <a:pt x="0" y="21600"/>
                </a:cubicBezTo>
              </a:path>
            </a:pathLst>
          </a:custGeom>
          <a:ln w="101600">
            <a:solidFill>
              <a:srgbClr val="000000"/>
            </a:solidFill>
            <a:miter lim="400000"/>
            <a:headEnd type="triangle"/>
            <a:tailEnd type="triangle"/>
          </a:ln>
        </p:spPr>
        <p:txBody>
          <a:bodyPr lIns="0" tIns="0" rIns="0" bIns="0"/>
          <a:lstStyle/>
          <a:p>
            <a:pPr>
              <a:defRPr sz="5600">
                <a:solidFill>
                  <a:srgbClr val="FFFFFF"/>
                </a:solidFill>
                <a:effectLst>
                  <a:outerShdw sx="100000" sy="100000" kx="0" ky="0" algn="b" rotWithShape="0" blurRad="38100" dist="12700" dir="5400000">
                    <a:srgbClr val="000000">
                      <a:alpha val="50000"/>
                    </a:srgbClr>
                  </a:outerShdw>
                </a:effectLst>
              </a:defRPr>
            </a:pPr>
          </a:p>
        </p:txBody>
      </p:sp>
      <p:sp>
        <p:nvSpPr>
          <p:cNvPr id="207" name="Line"/>
          <p:cNvSpPr/>
          <p:nvPr/>
        </p:nvSpPr>
        <p:spPr>
          <a:xfrm rot="18241080">
            <a:off x="8755222" y="5976881"/>
            <a:ext cx="2318724" cy="1075200"/>
          </a:xfrm>
          <a:custGeom>
            <a:avLst/>
            <a:gdLst/>
            <a:ahLst/>
            <a:cxnLst>
              <a:cxn ang="0">
                <a:pos x="wd2" y="hd2"/>
              </a:cxn>
              <a:cxn ang="5400000">
                <a:pos x="wd2" y="hd2"/>
              </a:cxn>
              <a:cxn ang="10800000">
                <a:pos x="wd2" y="hd2"/>
              </a:cxn>
              <a:cxn ang="16200000">
                <a:pos x="wd2" y="hd2"/>
              </a:cxn>
            </a:cxnLst>
            <a:rect l="0" t="0" r="r" b="b"/>
            <a:pathLst>
              <a:path w="21600" h="20894" fill="norm" stroke="1" extrusionOk="0">
                <a:moveTo>
                  <a:pt x="0" y="20894"/>
                </a:moveTo>
                <a:cubicBezTo>
                  <a:pt x="2392" y="13395"/>
                  <a:pt x="5770" y="7494"/>
                  <a:pt x="9728" y="3896"/>
                </a:cubicBezTo>
                <a:cubicBezTo>
                  <a:pt x="13460" y="504"/>
                  <a:pt x="17564" y="-706"/>
                  <a:pt x="21600" y="396"/>
                </a:cubicBezTo>
              </a:path>
            </a:pathLst>
          </a:custGeom>
          <a:ln w="101600">
            <a:solidFill>
              <a:srgbClr val="000000"/>
            </a:solidFill>
            <a:miter lim="400000"/>
            <a:headEnd type="triangle"/>
            <a:tailEnd type="triangle"/>
          </a:ln>
        </p:spPr>
        <p:txBody>
          <a:bodyPr lIns="0" tIns="0" rIns="0" bIns="0"/>
          <a:lstStyle/>
          <a:p>
            <a:pPr>
              <a:defRPr sz="5600">
                <a:solidFill>
                  <a:srgbClr val="FFFFFF"/>
                </a:solidFill>
                <a:effectLst>
                  <a:outerShdw sx="100000" sy="100000" kx="0" ky="0" algn="b" rotWithShape="0" blurRad="38100" dist="12700" dir="5400000">
                    <a:srgbClr val="000000">
                      <a:alpha val="50000"/>
                    </a:srgbClr>
                  </a:outerShdw>
                </a:effectLst>
              </a:defRPr>
            </a:pPr>
          </a:p>
        </p:txBody>
      </p:sp>
      <p:sp>
        <p:nvSpPr>
          <p:cNvPr id="208" name="Rounded Rectangle"/>
          <p:cNvSpPr/>
          <p:nvPr/>
        </p:nvSpPr>
        <p:spPr>
          <a:xfrm>
            <a:off x="779813" y="2844773"/>
            <a:ext cx="22824374" cy="8026454"/>
          </a:xfrm>
          <a:prstGeom prst="roundRect">
            <a:avLst>
              <a:gd name="adj" fmla="val 15000"/>
            </a:avLst>
          </a:prstGeom>
          <a:ln w="25400">
            <a:solidFill>
              <a:srgbClr val="000000"/>
            </a:solidFill>
            <a:miter lim="400000"/>
          </a:ln>
        </p:spPr>
        <p:txBody>
          <a:bodyPr lIns="71437" tIns="71437" rIns="71437" bIns="71437" anchor="ctr"/>
          <a:lstStyle/>
          <a:p>
            <a:pPr>
              <a:defRPr sz="5600">
                <a:solidFill>
                  <a:srgbClr val="FFFFFF"/>
                </a:solidFill>
                <a:effectLst>
                  <a:outerShdw sx="100000" sy="100000" kx="0" ky="0" algn="b" rotWithShape="0" blurRad="38100" dist="12700" dir="5400000">
                    <a:srgbClr val="000000">
                      <a:alpha val="50000"/>
                    </a:srgbClr>
                  </a:outerShdw>
                </a:effectLst>
              </a:defRPr>
            </a:pPr>
          </a:p>
        </p:txBody>
      </p:sp>
      <p:sp>
        <p:nvSpPr>
          <p:cNvPr id="209" name="Program"/>
          <p:cNvSpPr txBox="1"/>
          <p:nvPr/>
        </p:nvSpPr>
        <p:spPr>
          <a:xfrm>
            <a:off x="16846247" y="10168751"/>
            <a:ext cx="3604681" cy="124992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defRPr sz="6400">
                <a:latin typeface="Source Sans Pro"/>
                <a:ea typeface="Source Sans Pro"/>
                <a:cs typeface="Source Sans Pro"/>
                <a:sym typeface="Source Sans Pro"/>
              </a:defRPr>
            </a:lvl1pPr>
          </a:lstStyle>
          <a:p>
            <a:pPr/>
            <a:r>
              <a:t>Program</a:t>
            </a:r>
          </a:p>
        </p:txBody>
      </p:sp>
      <p:sp>
        <p:nvSpPr>
          <p:cNvPr id="210" name="(Applied) Data Science"/>
          <p:cNvSpPr txBox="1"/>
          <p:nvPr/>
        </p:nvSpPr>
        <p:spPr>
          <a:xfrm>
            <a:off x="5309100" y="274768"/>
            <a:ext cx="13765800" cy="239686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defRPr sz="10000">
                <a:latin typeface="Source Sans Pro"/>
                <a:ea typeface="Source Sans Pro"/>
                <a:cs typeface="Source Sans Pro"/>
                <a:sym typeface="Source Sans Pro"/>
              </a:defRPr>
            </a:pPr>
            <a:r>
              <a:rPr>
                <a:latin typeface="Source Sans Pro Light"/>
                <a:ea typeface="Source Sans Pro Light"/>
                <a:cs typeface="Source Sans Pro Light"/>
                <a:sym typeface="Source Sans Pro Light"/>
              </a:rPr>
              <a:t>(Applied) </a:t>
            </a:r>
            <a:r>
              <a:t>Data Science</a:t>
            </a:r>
          </a:p>
        </p:txBody>
      </p:sp>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4" name="Quiz"/>
          <p:cNvSpPr txBox="1"/>
          <p:nvPr>
            <p:ph type="title" idx="4294967295"/>
          </p:nvPr>
        </p:nvSpPr>
        <p:spPr>
          <a:xfrm>
            <a:off x="4833937" y="357187"/>
            <a:ext cx="14716126" cy="3429001"/>
          </a:xfrm>
          <a:prstGeom prst="rect">
            <a:avLst/>
          </a:prstGeom>
        </p:spPr>
        <p:txBody>
          <a:bodyPr lIns="71437" tIns="71437" rIns="71437" bIns="71437"/>
          <a:lstStyle>
            <a:lvl1pPr algn="ctr" defTabSz="584200">
              <a:defRPr cap="none" sz="10000">
                <a:solidFill>
                  <a:srgbClr val="005493"/>
                </a:solidFill>
                <a:latin typeface="Source Sans Pro"/>
                <a:ea typeface="Source Sans Pro"/>
                <a:cs typeface="Source Sans Pro"/>
                <a:sym typeface="Source Sans Pro"/>
              </a:defRPr>
            </a:lvl1pPr>
          </a:lstStyle>
          <a:p>
            <a:pPr/>
            <a:r>
              <a:t>Quiz</a:t>
            </a:r>
          </a:p>
        </p:txBody>
      </p:sp>
      <p:sp>
        <p:nvSpPr>
          <p:cNvPr id="375" name="What will this return?…"/>
          <p:cNvSpPr txBox="1"/>
          <p:nvPr>
            <p:ph type="body" sz="quarter" idx="4294967295"/>
          </p:nvPr>
        </p:nvSpPr>
        <p:spPr>
          <a:xfrm>
            <a:off x="7238913" y="2949192"/>
            <a:ext cx="9906174" cy="3699049"/>
          </a:xfrm>
          <a:prstGeom prst="rect">
            <a:avLst/>
          </a:prstGeom>
        </p:spPr>
        <p:txBody>
          <a:bodyPr lIns="71437" tIns="71437" rIns="71437" bIns="71437"/>
          <a:lstStyle/>
          <a:p>
            <a:pPr marL="0" indent="0" defTabSz="584200">
              <a:spcBef>
                <a:spcPts val="2400"/>
              </a:spcBef>
              <a:buSzTx/>
              <a:buNone/>
              <a:defRPr sz="7000">
                <a:solidFill>
                  <a:schemeClr val="accent1">
                    <a:hueOff val="47394"/>
                    <a:satOff val="-25753"/>
                    <a:lumOff val="-7544"/>
                  </a:schemeClr>
                </a:solidFill>
                <a:latin typeface="Source Sans Pro"/>
                <a:ea typeface="Source Sans Pro"/>
                <a:cs typeface="Source Sans Pro"/>
                <a:sym typeface="Source Sans Pro"/>
              </a:defRPr>
            </a:pPr>
            <a:r>
              <a:t>What will this return?</a:t>
            </a:r>
          </a:p>
          <a:p>
            <a:pPr marL="0" indent="0" defTabSz="584200">
              <a:spcBef>
                <a:spcPts val="1500"/>
              </a:spcBef>
              <a:buSzTx/>
              <a:buNone/>
              <a:defRPr sz="6000">
                <a:solidFill>
                  <a:schemeClr val="accent1">
                    <a:hueOff val="47394"/>
                    <a:satOff val="-25753"/>
                    <a:lumOff val="-7544"/>
                  </a:schemeClr>
                </a:solidFill>
                <a:latin typeface="Monaco"/>
                <a:ea typeface="Monaco"/>
                <a:cs typeface="Monaco"/>
                <a:sym typeface="Monaco"/>
              </a:defRPr>
            </a:pPr>
            <a:r>
              <a:t>str_sub("Garrett", 2)</a:t>
            </a:r>
          </a:p>
        </p:txBody>
      </p:sp>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9" name="Quiz"/>
          <p:cNvSpPr txBox="1"/>
          <p:nvPr>
            <p:ph type="title" idx="4294967295"/>
          </p:nvPr>
        </p:nvSpPr>
        <p:spPr>
          <a:xfrm>
            <a:off x="4833937" y="357187"/>
            <a:ext cx="14716126" cy="3429001"/>
          </a:xfrm>
          <a:prstGeom prst="rect">
            <a:avLst/>
          </a:prstGeom>
        </p:spPr>
        <p:txBody>
          <a:bodyPr lIns="71437" tIns="71437" rIns="71437" bIns="71437"/>
          <a:lstStyle>
            <a:lvl1pPr algn="ctr" defTabSz="584200">
              <a:defRPr cap="none" sz="10000">
                <a:solidFill>
                  <a:srgbClr val="005493"/>
                </a:solidFill>
                <a:latin typeface="Source Sans Pro"/>
                <a:ea typeface="Source Sans Pro"/>
                <a:cs typeface="Source Sans Pro"/>
                <a:sym typeface="Source Sans Pro"/>
              </a:defRPr>
            </a:lvl1pPr>
          </a:lstStyle>
          <a:p>
            <a:pPr/>
            <a:r>
              <a:t>Quiz</a:t>
            </a:r>
          </a:p>
        </p:txBody>
      </p:sp>
      <p:sp>
        <p:nvSpPr>
          <p:cNvPr id="380" name="What will this return?…"/>
          <p:cNvSpPr txBox="1"/>
          <p:nvPr>
            <p:ph type="body" sz="quarter" idx="4294967295"/>
          </p:nvPr>
        </p:nvSpPr>
        <p:spPr>
          <a:xfrm>
            <a:off x="7238913" y="2949192"/>
            <a:ext cx="9906174" cy="3699049"/>
          </a:xfrm>
          <a:prstGeom prst="rect">
            <a:avLst/>
          </a:prstGeom>
        </p:spPr>
        <p:txBody>
          <a:bodyPr lIns="71437" tIns="71437" rIns="71437" bIns="71437"/>
          <a:lstStyle/>
          <a:p>
            <a:pPr marL="0" indent="0" defTabSz="584200">
              <a:spcBef>
                <a:spcPts val="2400"/>
              </a:spcBef>
              <a:buSzTx/>
              <a:buNone/>
              <a:defRPr sz="7000">
                <a:solidFill>
                  <a:schemeClr val="accent1">
                    <a:hueOff val="47394"/>
                    <a:satOff val="-25753"/>
                    <a:lumOff val="-7544"/>
                  </a:schemeClr>
                </a:solidFill>
                <a:latin typeface="Source Sans Pro"/>
                <a:ea typeface="Source Sans Pro"/>
                <a:cs typeface="Source Sans Pro"/>
                <a:sym typeface="Source Sans Pro"/>
              </a:defRPr>
            </a:pPr>
            <a:r>
              <a:t>What will this return?</a:t>
            </a:r>
          </a:p>
          <a:p>
            <a:pPr marL="0" indent="0" defTabSz="584200">
              <a:spcBef>
                <a:spcPts val="1500"/>
              </a:spcBef>
              <a:buSzTx/>
              <a:buNone/>
              <a:defRPr sz="6000">
                <a:solidFill>
                  <a:schemeClr val="accent1">
                    <a:hueOff val="47394"/>
                    <a:satOff val="-25753"/>
                    <a:lumOff val="-7544"/>
                  </a:schemeClr>
                </a:solidFill>
                <a:latin typeface="Monaco"/>
                <a:ea typeface="Monaco"/>
                <a:cs typeface="Monaco"/>
                <a:sym typeface="Monaco"/>
              </a:defRPr>
            </a:pPr>
            <a:r>
              <a:t>str_sub("Garrett", 2)</a:t>
            </a:r>
          </a:p>
        </p:txBody>
      </p:sp>
      <p:sp>
        <p:nvSpPr>
          <p:cNvPr id="381" name="&quot;arrett&quot;"/>
          <p:cNvSpPr txBox="1"/>
          <p:nvPr/>
        </p:nvSpPr>
        <p:spPr>
          <a:xfrm>
            <a:off x="7071699" y="6481676"/>
            <a:ext cx="10240603" cy="3699049"/>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normAutofit fontScale="100000" lnSpcReduction="0"/>
          </a:bodyPr>
          <a:lstStyle>
            <a:lvl1pPr>
              <a:spcBef>
                <a:spcPts val="1500"/>
              </a:spcBef>
              <a:defRPr sz="6000">
                <a:solidFill>
                  <a:schemeClr val="accent1">
                    <a:hueOff val="47394"/>
                    <a:satOff val="-25753"/>
                    <a:lumOff val="-7544"/>
                  </a:schemeClr>
                </a:solidFill>
                <a:latin typeface="Monaco"/>
                <a:ea typeface="Monaco"/>
                <a:cs typeface="Monaco"/>
                <a:sym typeface="Monaco"/>
              </a:defRPr>
            </a:lvl1pPr>
          </a:lstStyle>
          <a:p>
            <a:pPr/>
            <a:r>
              <a:t>"arrett"</a:t>
            </a:r>
          </a:p>
        </p:txBody>
      </p:sp>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3" name="Quiz"/>
          <p:cNvSpPr txBox="1"/>
          <p:nvPr>
            <p:ph type="title" idx="4294967295"/>
          </p:nvPr>
        </p:nvSpPr>
        <p:spPr>
          <a:xfrm>
            <a:off x="4833937" y="357187"/>
            <a:ext cx="14716126" cy="3429001"/>
          </a:xfrm>
          <a:prstGeom prst="rect">
            <a:avLst/>
          </a:prstGeom>
        </p:spPr>
        <p:txBody>
          <a:bodyPr lIns="71437" tIns="71437" rIns="71437" bIns="71437"/>
          <a:lstStyle>
            <a:lvl1pPr algn="ctr" defTabSz="584200">
              <a:defRPr cap="none" sz="10000">
                <a:solidFill>
                  <a:srgbClr val="005493"/>
                </a:solidFill>
                <a:latin typeface="Source Sans Pro"/>
                <a:ea typeface="Source Sans Pro"/>
                <a:cs typeface="Source Sans Pro"/>
                <a:sym typeface="Source Sans Pro"/>
              </a:defRPr>
            </a:lvl1pPr>
          </a:lstStyle>
          <a:p>
            <a:pPr/>
            <a:r>
              <a:t>Quiz</a:t>
            </a:r>
          </a:p>
        </p:txBody>
      </p:sp>
      <p:sp>
        <p:nvSpPr>
          <p:cNvPr id="384" name="What will this return?…"/>
          <p:cNvSpPr txBox="1"/>
          <p:nvPr>
            <p:ph type="body" sz="quarter" idx="4294967295"/>
          </p:nvPr>
        </p:nvSpPr>
        <p:spPr>
          <a:xfrm>
            <a:off x="6890685" y="2949192"/>
            <a:ext cx="10602630" cy="3699049"/>
          </a:xfrm>
          <a:prstGeom prst="rect">
            <a:avLst/>
          </a:prstGeom>
        </p:spPr>
        <p:txBody>
          <a:bodyPr lIns="71437" tIns="71437" rIns="71437" bIns="71437"/>
          <a:lstStyle/>
          <a:p>
            <a:pPr marL="0" indent="0" defTabSz="584200">
              <a:spcBef>
                <a:spcPts val="2400"/>
              </a:spcBef>
              <a:buSzTx/>
              <a:buNone/>
              <a:defRPr sz="7000">
                <a:solidFill>
                  <a:schemeClr val="accent1">
                    <a:hueOff val="47394"/>
                    <a:satOff val="-25753"/>
                    <a:lumOff val="-7544"/>
                  </a:schemeClr>
                </a:solidFill>
                <a:latin typeface="Source Sans Pro"/>
                <a:ea typeface="Source Sans Pro"/>
                <a:cs typeface="Source Sans Pro"/>
                <a:sym typeface="Source Sans Pro"/>
              </a:defRPr>
            </a:pPr>
            <a:r>
              <a:t>What will this return?</a:t>
            </a:r>
          </a:p>
          <a:p>
            <a:pPr marL="0" indent="0" defTabSz="584200">
              <a:spcBef>
                <a:spcPts val="1500"/>
              </a:spcBef>
              <a:buSzTx/>
              <a:buNone/>
              <a:defRPr sz="6000">
                <a:solidFill>
                  <a:schemeClr val="accent1">
                    <a:hueOff val="47394"/>
                    <a:satOff val="-25753"/>
                    <a:lumOff val="-7544"/>
                  </a:schemeClr>
                </a:solidFill>
                <a:latin typeface="Monaco"/>
                <a:ea typeface="Monaco"/>
                <a:cs typeface="Monaco"/>
                <a:sym typeface="Monaco"/>
              </a:defRPr>
            </a:pPr>
            <a:r>
              <a:t>str_sub("Garrett", -3)</a:t>
            </a:r>
          </a:p>
        </p:txBody>
      </p:sp>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8" name="Quiz"/>
          <p:cNvSpPr txBox="1"/>
          <p:nvPr>
            <p:ph type="title" idx="4294967295"/>
          </p:nvPr>
        </p:nvSpPr>
        <p:spPr>
          <a:xfrm>
            <a:off x="4833937" y="357187"/>
            <a:ext cx="14716126" cy="3429001"/>
          </a:xfrm>
          <a:prstGeom prst="rect">
            <a:avLst/>
          </a:prstGeom>
        </p:spPr>
        <p:txBody>
          <a:bodyPr lIns="71437" tIns="71437" rIns="71437" bIns="71437"/>
          <a:lstStyle>
            <a:lvl1pPr algn="ctr" defTabSz="584200">
              <a:defRPr cap="none" sz="10000">
                <a:solidFill>
                  <a:srgbClr val="005493"/>
                </a:solidFill>
                <a:latin typeface="Source Sans Pro"/>
                <a:ea typeface="Source Sans Pro"/>
                <a:cs typeface="Source Sans Pro"/>
                <a:sym typeface="Source Sans Pro"/>
              </a:defRPr>
            </a:lvl1pPr>
          </a:lstStyle>
          <a:p>
            <a:pPr/>
            <a:r>
              <a:t>Quiz</a:t>
            </a:r>
          </a:p>
        </p:txBody>
      </p:sp>
      <p:sp>
        <p:nvSpPr>
          <p:cNvPr id="389" name="What will this return?…"/>
          <p:cNvSpPr txBox="1"/>
          <p:nvPr>
            <p:ph type="body" sz="quarter" idx="4294967295"/>
          </p:nvPr>
        </p:nvSpPr>
        <p:spPr>
          <a:xfrm>
            <a:off x="6890685" y="2949192"/>
            <a:ext cx="10602630" cy="3699049"/>
          </a:xfrm>
          <a:prstGeom prst="rect">
            <a:avLst/>
          </a:prstGeom>
        </p:spPr>
        <p:txBody>
          <a:bodyPr lIns="71437" tIns="71437" rIns="71437" bIns="71437"/>
          <a:lstStyle/>
          <a:p>
            <a:pPr marL="0" indent="0" defTabSz="584200">
              <a:spcBef>
                <a:spcPts val="2400"/>
              </a:spcBef>
              <a:buSzTx/>
              <a:buNone/>
              <a:defRPr sz="7000">
                <a:solidFill>
                  <a:schemeClr val="accent1">
                    <a:hueOff val="47394"/>
                    <a:satOff val="-25753"/>
                    <a:lumOff val="-7544"/>
                  </a:schemeClr>
                </a:solidFill>
                <a:latin typeface="Source Sans Pro"/>
                <a:ea typeface="Source Sans Pro"/>
                <a:cs typeface="Source Sans Pro"/>
                <a:sym typeface="Source Sans Pro"/>
              </a:defRPr>
            </a:pPr>
            <a:r>
              <a:t>What will this return?</a:t>
            </a:r>
          </a:p>
          <a:p>
            <a:pPr marL="0" indent="0" defTabSz="584200">
              <a:spcBef>
                <a:spcPts val="1500"/>
              </a:spcBef>
              <a:buSzTx/>
              <a:buNone/>
              <a:defRPr sz="6000">
                <a:solidFill>
                  <a:schemeClr val="accent1">
                    <a:hueOff val="47394"/>
                    <a:satOff val="-25753"/>
                    <a:lumOff val="-7544"/>
                  </a:schemeClr>
                </a:solidFill>
                <a:latin typeface="Monaco"/>
                <a:ea typeface="Monaco"/>
                <a:cs typeface="Monaco"/>
                <a:sym typeface="Monaco"/>
              </a:defRPr>
            </a:pPr>
            <a:r>
              <a:t>str_sub("Garrett", -3)</a:t>
            </a:r>
          </a:p>
        </p:txBody>
      </p:sp>
      <p:sp>
        <p:nvSpPr>
          <p:cNvPr id="390" name="&quot;ett&quot;"/>
          <p:cNvSpPr txBox="1"/>
          <p:nvPr/>
        </p:nvSpPr>
        <p:spPr>
          <a:xfrm>
            <a:off x="7071699" y="6481676"/>
            <a:ext cx="10240603" cy="3699049"/>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normAutofit fontScale="100000" lnSpcReduction="0"/>
          </a:bodyPr>
          <a:lstStyle>
            <a:lvl1pPr>
              <a:spcBef>
                <a:spcPts val="1500"/>
              </a:spcBef>
              <a:defRPr sz="6000">
                <a:solidFill>
                  <a:schemeClr val="accent1">
                    <a:hueOff val="47394"/>
                    <a:satOff val="-25753"/>
                    <a:lumOff val="-7544"/>
                  </a:schemeClr>
                </a:solidFill>
                <a:latin typeface="Monaco"/>
                <a:ea typeface="Monaco"/>
                <a:cs typeface="Monaco"/>
                <a:sym typeface="Monaco"/>
              </a:defRPr>
            </a:lvl1pPr>
          </a:lstStyle>
          <a:p>
            <a:pPr/>
            <a:r>
              <a:t>"ett"</a:t>
            </a:r>
          </a:p>
        </p:txBody>
      </p:sp>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2" name="Quiz"/>
          <p:cNvSpPr txBox="1"/>
          <p:nvPr>
            <p:ph type="title" idx="4294967295"/>
          </p:nvPr>
        </p:nvSpPr>
        <p:spPr>
          <a:xfrm>
            <a:off x="4833937" y="357187"/>
            <a:ext cx="14716126" cy="3429001"/>
          </a:xfrm>
          <a:prstGeom prst="rect">
            <a:avLst/>
          </a:prstGeom>
        </p:spPr>
        <p:txBody>
          <a:bodyPr lIns="71437" tIns="71437" rIns="71437" bIns="71437"/>
          <a:lstStyle>
            <a:lvl1pPr algn="ctr" defTabSz="584200">
              <a:defRPr cap="none" sz="10000">
                <a:solidFill>
                  <a:srgbClr val="005493"/>
                </a:solidFill>
                <a:latin typeface="Source Sans Pro"/>
                <a:ea typeface="Source Sans Pro"/>
                <a:cs typeface="Source Sans Pro"/>
                <a:sym typeface="Source Sans Pro"/>
              </a:defRPr>
            </a:lvl1pPr>
          </a:lstStyle>
          <a:p>
            <a:pPr/>
            <a:r>
              <a:t>Quiz</a:t>
            </a:r>
          </a:p>
        </p:txBody>
      </p:sp>
      <p:sp>
        <p:nvSpPr>
          <p:cNvPr id="393" name="What will this return?…"/>
          <p:cNvSpPr txBox="1"/>
          <p:nvPr>
            <p:ph type="body" sz="quarter" idx="4294967295"/>
          </p:nvPr>
        </p:nvSpPr>
        <p:spPr>
          <a:xfrm>
            <a:off x="7071699" y="3382140"/>
            <a:ext cx="10240603" cy="5270771"/>
          </a:xfrm>
          <a:prstGeom prst="rect">
            <a:avLst/>
          </a:prstGeom>
        </p:spPr>
        <p:txBody>
          <a:bodyPr lIns="71437" tIns="71437" rIns="71437" bIns="71437"/>
          <a:lstStyle/>
          <a:p>
            <a:pPr marL="0" indent="0" defTabSz="560831">
              <a:spcBef>
                <a:spcPts val="2300"/>
              </a:spcBef>
              <a:buSzTx/>
              <a:buNone/>
              <a:defRPr sz="6719">
                <a:solidFill>
                  <a:schemeClr val="accent1">
                    <a:hueOff val="47394"/>
                    <a:satOff val="-25753"/>
                    <a:lumOff val="-7544"/>
                  </a:schemeClr>
                </a:solidFill>
                <a:latin typeface="Source Sans Pro"/>
                <a:ea typeface="Source Sans Pro"/>
                <a:cs typeface="Source Sans Pro"/>
                <a:sym typeface="Source Sans Pro"/>
              </a:defRPr>
            </a:pPr>
            <a:r>
              <a:t>What will this return?</a:t>
            </a:r>
          </a:p>
          <a:p>
            <a:pPr marL="0" indent="0" defTabSz="560831">
              <a:spcBef>
                <a:spcPts val="1400"/>
              </a:spcBef>
              <a:buSzTx/>
              <a:buNone/>
              <a:defRPr sz="5760">
                <a:solidFill>
                  <a:schemeClr val="accent1">
                    <a:hueOff val="47394"/>
                    <a:satOff val="-25753"/>
                    <a:lumOff val="-7544"/>
                  </a:schemeClr>
                </a:solidFill>
                <a:latin typeface="Monaco"/>
                <a:ea typeface="Monaco"/>
                <a:cs typeface="Monaco"/>
                <a:sym typeface="Monaco"/>
              </a:defRPr>
            </a:pPr>
            <a:r>
              <a:t>g &lt;- "Garrett"</a:t>
            </a:r>
          </a:p>
          <a:p>
            <a:pPr marL="0" indent="0" defTabSz="560831">
              <a:spcBef>
                <a:spcPts val="1400"/>
              </a:spcBef>
              <a:buSzTx/>
              <a:buNone/>
              <a:defRPr sz="5760">
                <a:solidFill>
                  <a:schemeClr val="accent1">
                    <a:hueOff val="47394"/>
                    <a:satOff val="-25753"/>
                    <a:lumOff val="-7544"/>
                  </a:schemeClr>
                </a:solidFill>
                <a:latin typeface="Monaco"/>
                <a:ea typeface="Monaco"/>
                <a:cs typeface="Monaco"/>
                <a:sym typeface="Monaco"/>
              </a:defRPr>
            </a:pPr>
            <a:r>
              <a:t>str_sub(g, -3) &lt;- "eth"</a:t>
            </a:r>
          </a:p>
          <a:p>
            <a:pPr marL="0" indent="0" defTabSz="560831">
              <a:spcBef>
                <a:spcPts val="1400"/>
              </a:spcBef>
              <a:buSzTx/>
              <a:buNone/>
              <a:defRPr sz="5760">
                <a:solidFill>
                  <a:schemeClr val="accent1">
                    <a:hueOff val="47394"/>
                    <a:satOff val="-25753"/>
                    <a:lumOff val="-7544"/>
                  </a:schemeClr>
                </a:solidFill>
                <a:latin typeface="Monaco"/>
                <a:ea typeface="Monaco"/>
                <a:cs typeface="Monaco"/>
                <a:sym typeface="Monaco"/>
              </a:defRPr>
            </a:pPr>
            <a:r>
              <a:t>g</a:t>
            </a:r>
          </a:p>
        </p:txBody>
      </p:sp>
    </p:spTree>
  </p:cSld>
  <p:clrMapOvr>
    <a:masterClrMapping/>
  </p:clrMapOvr>
  <p:transition xmlns:p14="http://schemas.microsoft.com/office/powerpoint/2010/main" spd="med" advClick="1"/>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7" name="Quiz"/>
          <p:cNvSpPr txBox="1"/>
          <p:nvPr>
            <p:ph type="title" idx="4294967295"/>
          </p:nvPr>
        </p:nvSpPr>
        <p:spPr>
          <a:xfrm>
            <a:off x="4833937" y="357187"/>
            <a:ext cx="14716126" cy="3429001"/>
          </a:xfrm>
          <a:prstGeom prst="rect">
            <a:avLst/>
          </a:prstGeom>
        </p:spPr>
        <p:txBody>
          <a:bodyPr lIns="71437" tIns="71437" rIns="71437" bIns="71437"/>
          <a:lstStyle>
            <a:lvl1pPr algn="ctr" defTabSz="584200">
              <a:defRPr cap="none" sz="10000">
                <a:solidFill>
                  <a:srgbClr val="005493"/>
                </a:solidFill>
                <a:latin typeface="Source Sans Pro"/>
                <a:ea typeface="Source Sans Pro"/>
                <a:cs typeface="Source Sans Pro"/>
                <a:sym typeface="Source Sans Pro"/>
              </a:defRPr>
            </a:lvl1pPr>
          </a:lstStyle>
          <a:p>
            <a:pPr/>
            <a:r>
              <a:t>Quiz</a:t>
            </a:r>
          </a:p>
        </p:txBody>
      </p:sp>
      <p:sp>
        <p:nvSpPr>
          <p:cNvPr id="398" name="What will this return?…"/>
          <p:cNvSpPr txBox="1"/>
          <p:nvPr>
            <p:ph type="body" sz="quarter" idx="4294967295"/>
          </p:nvPr>
        </p:nvSpPr>
        <p:spPr>
          <a:xfrm>
            <a:off x="7071699" y="3382140"/>
            <a:ext cx="10240603" cy="5270771"/>
          </a:xfrm>
          <a:prstGeom prst="rect">
            <a:avLst/>
          </a:prstGeom>
        </p:spPr>
        <p:txBody>
          <a:bodyPr lIns="71437" tIns="71437" rIns="71437" bIns="71437"/>
          <a:lstStyle/>
          <a:p>
            <a:pPr marL="0" indent="0" defTabSz="560831">
              <a:spcBef>
                <a:spcPts val="2300"/>
              </a:spcBef>
              <a:buSzTx/>
              <a:buNone/>
              <a:defRPr sz="6719">
                <a:solidFill>
                  <a:schemeClr val="accent1">
                    <a:hueOff val="47394"/>
                    <a:satOff val="-25753"/>
                    <a:lumOff val="-7544"/>
                  </a:schemeClr>
                </a:solidFill>
                <a:latin typeface="Source Sans Pro"/>
                <a:ea typeface="Source Sans Pro"/>
                <a:cs typeface="Source Sans Pro"/>
                <a:sym typeface="Source Sans Pro"/>
              </a:defRPr>
            </a:pPr>
            <a:r>
              <a:t>What will this return?</a:t>
            </a:r>
          </a:p>
          <a:p>
            <a:pPr marL="0" indent="0" defTabSz="560831">
              <a:spcBef>
                <a:spcPts val="1400"/>
              </a:spcBef>
              <a:buSzTx/>
              <a:buNone/>
              <a:defRPr sz="5760">
                <a:solidFill>
                  <a:schemeClr val="accent1">
                    <a:hueOff val="47394"/>
                    <a:satOff val="-25753"/>
                    <a:lumOff val="-7544"/>
                  </a:schemeClr>
                </a:solidFill>
                <a:latin typeface="Monaco"/>
                <a:ea typeface="Monaco"/>
                <a:cs typeface="Monaco"/>
                <a:sym typeface="Monaco"/>
              </a:defRPr>
            </a:pPr>
            <a:r>
              <a:t>g &lt;- "Garrett"</a:t>
            </a:r>
          </a:p>
          <a:p>
            <a:pPr marL="0" indent="0" defTabSz="560831">
              <a:spcBef>
                <a:spcPts val="1400"/>
              </a:spcBef>
              <a:buSzTx/>
              <a:buNone/>
              <a:defRPr sz="5760">
                <a:solidFill>
                  <a:schemeClr val="accent1">
                    <a:hueOff val="47394"/>
                    <a:satOff val="-25753"/>
                    <a:lumOff val="-7544"/>
                  </a:schemeClr>
                </a:solidFill>
                <a:latin typeface="Monaco"/>
                <a:ea typeface="Monaco"/>
                <a:cs typeface="Monaco"/>
                <a:sym typeface="Monaco"/>
              </a:defRPr>
            </a:pPr>
            <a:r>
              <a:t>str_sub(g, -3) &lt;- "eth"</a:t>
            </a:r>
          </a:p>
          <a:p>
            <a:pPr marL="0" indent="0" defTabSz="560831">
              <a:spcBef>
                <a:spcPts val="1400"/>
              </a:spcBef>
              <a:buSzTx/>
              <a:buNone/>
              <a:defRPr sz="5760">
                <a:solidFill>
                  <a:schemeClr val="accent1">
                    <a:hueOff val="47394"/>
                    <a:satOff val="-25753"/>
                    <a:lumOff val="-7544"/>
                  </a:schemeClr>
                </a:solidFill>
                <a:latin typeface="Monaco"/>
                <a:ea typeface="Monaco"/>
                <a:cs typeface="Monaco"/>
                <a:sym typeface="Monaco"/>
              </a:defRPr>
            </a:pPr>
            <a:r>
              <a:t>g</a:t>
            </a:r>
          </a:p>
        </p:txBody>
      </p:sp>
      <p:sp>
        <p:nvSpPr>
          <p:cNvPr id="399" name="&quot;Garreth&quot;"/>
          <p:cNvSpPr txBox="1"/>
          <p:nvPr/>
        </p:nvSpPr>
        <p:spPr>
          <a:xfrm>
            <a:off x="7071699" y="8758668"/>
            <a:ext cx="10240603" cy="1422057"/>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normAutofit fontScale="100000" lnSpcReduction="0"/>
          </a:bodyPr>
          <a:lstStyle>
            <a:lvl1pPr>
              <a:spcBef>
                <a:spcPts val="1500"/>
              </a:spcBef>
              <a:defRPr sz="6000">
                <a:solidFill>
                  <a:schemeClr val="accent1">
                    <a:hueOff val="47394"/>
                    <a:satOff val="-25753"/>
                    <a:lumOff val="-7544"/>
                  </a:schemeClr>
                </a:solidFill>
                <a:latin typeface="Monaco"/>
                <a:ea typeface="Monaco"/>
                <a:cs typeface="Monaco"/>
                <a:sym typeface="Monaco"/>
              </a:defRPr>
            </a:lvl1pPr>
          </a:lstStyle>
          <a:p>
            <a:pPr/>
            <a:r>
              <a:t>"Garreth"</a:t>
            </a:r>
          </a:p>
        </p:txBody>
      </p:sp>
    </p:spTree>
  </p:cSld>
  <p:clrMapOvr>
    <a:masterClrMapping/>
  </p:clrMapOvr>
  <p:transition xmlns:p14="http://schemas.microsoft.com/office/powerpoint/2010/main" spd="med" advClick="1"/>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1" name="Your Turn 2"/>
          <p:cNvSpPr txBox="1"/>
          <p:nvPr>
            <p:ph type="title" idx="4294967295"/>
          </p:nvPr>
        </p:nvSpPr>
        <p:spPr>
          <a:xfrm>
            <a:off x="4833937" y="9420"/>
            <a:ext cx="14716126" cy="3429001"/>
          </a:xfrm>
          <a:prstGeom prst="rect">
            <a:avLst/>
          </a:prstGeom>
        </p:spPr>
        <p:txBody>
          <a:bodyPr lIns="71437" tIns="71437" rIns="71437" bIns="71437"/>
          <a:lstStyle>
            <a:lvl1pPr algn="ctr" defTabSz="584200">
              <a:defRPr cap="none" sz="10000">
                <a:solidFill>
                  <a:srgbClr val="005493"/>
                </a:solidFill>
                <a:latin typeface="Source Sans Pro"/>
                <a:ea typeface="Source Sans Pro"/>
                <a:cs typeface="Source Sans Pro"/>
                <a:sym typeface="Source Sans Pro"/>
              </a:defRPr>
            </a:lvl1pPr>
          </a:lstStyle>
          <a:p>
            <a:pPr/>
            <a:r>
              <a:t>Your Turn 2</a:t>
            </a:r>
          </a:p>
        </p:txBody>
      </p:sp>
      <p:sp>
        <p:nvSpPr>
          <p:cNvPr id="402" name="In your group, fill in the blanks to:…"/>
          <p:cNvSpPr txBox="1"/>
          <p:nvPr>
            <p:ph type="body" idx="4294967295"/>
          </p:nvPr>
        </p:nvSpPr>
        <p:spPr>
          <a:xfrm>
            <a:off x="1445226" y="2892656"/>
            <a:ext cx="21493548" cy="9721724"/>
          </a:xfrm>
          <a:prstGeom prst="rect">
            <a:avLst/>
          </a:prstGeom>
        </p:spPr>
        <p:txBody>
          <a:bodyPr lIns="71437" tIns="71437" rIns="71437" bIns="71437"/>
          <a:lstStyle/>
          <a:p>
            <a:pPr marL="0" indent="0" defTabSz="817244">
              <a:spcBef>
                <a:spcPts val="5800"/>
              </a:spcBef>
              <a:buSzTx/>
              <a:buNone/>
              <a:defRPr sz="5940">
                <a:solidFill>
                  <a:srgbClr val="005493"/>
                </a:solidFill>
                <a:latin typeface="Source Sans Pro"/>
                <a:ea typeface="Source Sans Pro"/>
                <a:cs typeface="Source Sans Pro"/>
                <a:sym typeface="Source Sans Pro"/>
              </a:defRPr>
            </a:pPr>
            <a:r>
              <a:t>In your group, fill in the blanks to:</a:t>
            </a:r>
          </a:p>
          <a:p>
            <a:pPr marL="1606350" indent="-842391" defTabSz="817244">
              <a:spcBef>
                <a:spcPts val="5800"/>
              </a:spcBef>
              <a:buSzPct val="100000"/>
              <a:buAutoNum type="arabicPeriod" startAt="1"/>
              <a:defRPr sz="5940">
                <a:solidFill>
                  <a:srgbClr val="005493"/>
                </a:solidFill>
                <a:latin typeface="Source Sans Pro"/>
                <a:ea typeface="Source Sans Pro"/>
                <a:cs typeface="Source Sans Pro"/>
                <a:sym typeface="Source Sans Pro"/>
              </a:defRPr>
            </a:pPr>
            <a:r>
              <a:t>Isolate the last letter of every name </a:t>
            </a:r>
          </a:p>
          <a:p>
            <a:pPr marL="1606350" indent="-842391" defTabSz="817244">
              <a:spcBef>
                <a:spcPts val="5800"/>
              </a:spcBef>
              <a:buSzPct val="100000"/>
              <a:buAutoNum type="arabicPeriod" startAt="1"/>
              <a:defRPr sz="5940">
                <a:solidFill>
                  <a:srgbClr val="005493"/>
                </a:solidFill>
                <a:latin typeface="Source Sans Pro"/>
                <a:ea typeface="Source Sans Pro"/>
                <a:cs typeface="Source Sans Pro"/>
                <a:sym typeface="Source Sans Pro"/>
              </a:defRPr>
            </a:pPr>
            <a:r>
              <a:t>and create a logical variable that displays whether the last letter is one of "a", "e", "i", "o", "u", or "y". </a:t>
            </a:r>
          </a:p>
          <a:p>
            <a:pPr marL="1606350" indent="-842391" defTabSz="817244">
              <a:spcBef>
                <a:spcPts val="5800"/>
              </a:spcBef>
              <a:buSzPct val="100000"/>
              <a:buAutoNum type="arabicPeriod" startAt="1"/>
              <a:defRPr sz="5940">
                <a:solidFill>
                  <a:srgbClr val="005493"/>
                </a:solidFill>
                <a:latin typeface="Source Sans Pro"/>
                <a:ea typeface="Source Sans Pro"/>
                <a:cs typeface="Source Sans Pro"/>
                <a:sym typeface="Source Sans Pro"/>
              </a:defRPr>
            </a:pPr>
            <a:r>
              <a:t>Use a </a:t>
            </a:r>
            <a:r>
              <a:rPr b="1"/>
              <a:t>weighted mean</a:t>
            </a:r>
            <a:r>
              <a:t> to calculate the proportion of children whose name ends in a vowel (by year and sex).</a:t>
            </a:r>
          </a:p>
          <a:p>
            <a:pPr marL="1606350" indent="-842391" defTabSz="817244">
              <a:spcBef>
                <a:spcPts val="5800"/>
              </a:spcBef>
              <a:buSzPct val="100000"/>
              <a:buAutoNum type="arabicPeriod" startAt="1"/>
              <a:defRPr sz="5940">
                <a:solidFill>
                  <a:srgbClr val="005493"/>
                </a:solidFill>
                <a:latin typeface="Source Sans Pro"/>
                <a:ea typeface="Source Sans Pro"/>
                <a:cs typeface="Source Sans Pro"/>
                <a:sym typeface="Source Sans Pro"/>
              </a:defRPr>
            </a:pPr>
            <a:r>
              <a:t>and then display the results as a line plot.</a:t>
            </a:r>
          </a:p>
        </p:txBody>
      </p:sp>
      <p:pic>
        <p:nvPicPr>
          <p:cNvPr id="403" name="Timer_Black_W_10_Alarm-6.mov" descr="Timer_Black_W_10_Alarm-6.mov"/>
          <p:cNvPicPr>
            <a:picLocks noChangeAspect="0"/>
          </p:cNvPicPr>
          <p:nvPr>
            <a:videoFile r:link="rId2"/>
            <p:extLst>
              <p:ext uri="{DAA4B4D4-6D71-4841-9C94-3DE7FCFB9230}">
                <p14:media xmlns:p14="http://schemas.microsoft.com/office/powerpoint/2010/main" r:embed="rId3"/>
              </p:ext>
            </p:extLst>
          </p:nvPr>
        </p:nvPicPr>
        <p:blipFill>
          <a:blip r:embed="rId4">
            <a:extLst/>
          </a:blip>
          <a:stretch>
            <a:fillRect/>
          </a:stretch>
        </p:blipFill>
        <p:spPr>
          <a:xfrm>
            <a:off x="19088406" y="11645648"/>
            <a:ext cx="4544635" cy="1359812"/>
          </a:xfrm>
          <a:prstGeom prst="rect">
            <a:avLst/>
          </a:prstGeom>
          <a:ln w="12700">
            <a:solidFill>
              <a:srgbClr val="A6AAA9"/>
            </a:solidFill>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310000" fill="hold"/>
                                        <p:tgtEl>
                                          <p:spTgt spid="403"/>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7" fill="hold" display="0">
                  <p:stCondLst>
                    <p:cond delay="indefinite"/>
                  </p:stCondLst>
                </p:cTn>
                <p:tgtEl>
                  <p:spTgt spid="403"/>
                </p:tgtEl>
              </p:cMediaNode>
            </p:video>
            <p:seq concurrent="1" prevAc="none" nextAc="seek">
              <p:cTn id="8" evtFilter="cancelBubble" nodeType="interactiveSeq" restart="whenNotActive" fill="hold">
                <p:stCondLst>
                  <p:cond delay="0" evt="onClick">
                    <p:tgtEl>
                      <p:spTgt spid="403"/>
                    </p:tgtEl>
                  </p:cond>
                </p:stCondLst>
                <p:endSync delay="0" evt="end">
                  <p:rtn val="all"/>
                </p:endSync>
                <p:childTnLst>
                  <p:par>
                    <p:cTn id="9" fill="hold">
                      <p:stCondLst>
                        <p:cond delay="0"/>
                      </p:stCondLst>
                      <p:childTnLst>
                        <p:par>
                          <p:cTn id="10" fill="hold">
                            <p:stCondLst>
                              <p:cond delay="0"/>
                            </p:stCondLst>
                            <p:childTnLst>
                              <p:par>
                                <p:cTn id="11" presetClass="mediacall" nodeType="clickEffect" presetSubtype="0" presetID="2" fill="hold">
                                  <p:stCondLst>
                                    <p:cond delay="0"/>
                                  </p:stCondLst>
                                  <p:childTnLst>
                                    <p:cmd type="call" cmd="togglePause">
                                      <p:cBhvr>
                                        <p:cTn id="12" dur="1" fill="hold"/>
                                        <p:tgtEl>
                                          <p:spTgt spid="403"/>
                                        </p:tgtEl>
                                      </p:cBhvr>
                                    </p:cmd>
                                  </p:childTnLst>
                                </p:cTn>
                              </p:par>
                            </p:childTnLst>
                          </p:cTn>
                        </p:par>
                      </p:childTnLst>
                    </p:cTn>
                  </p:par>
                </p:childTnLst>
              </p:cTn>
              <p:nextCondLst>
                <p:cond delay="0" evt="onClick">
                  <p:tgtEl>
                    <p:spTgt spid="403"/>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5" name="Rectangle"/>
          <p:cNvSpPr/>
          <p:nvPr/>
        </p:nvSpPr>
        <p:spPr>
          <a:xfrm>
            <a:off x="722409" y="785506"/>
            <a:ext cx="22939182" cy="7904140"/>
          </a:xfrm>
          <a:prstGeom prst="rect">
            <a:avLst/>
          </a:prstGeom>
          <a:solidFill>
            <a:srgbClr val="F0F2F4"/>
          </a:solidFill>
          <a:ln w="12700">
            <a:solidFill>
              <a:srgbClr val="000000"/>
            </a:solidFill>
            <a:miter lim="400000"/>
          </a:ln>
        </p:spPr>
        <p:txBody>
          <a:bodyPr lIns="50800" tIns="50800" rIns="50800" bIns="50800" anchor="ctr"/>
          <a:lstStyle/>
          <a:p>
            <a:pPr>
              <a:defRPr sz="4000">
                <a:solidFill>
                  <a:srgbClr val="FFFFFF"/>
                </a:solidFill>
                <a:effectLst>
                  <a:outerShdw sx="100000" sy="100000" kx="0" ky="0" algn="b" rotWithShape="0" blurRad="38100" dist="12700" dir="5400000">
                    <a:srgbClr val="000000">
                      <a:alpha val="50000"/>
                    </a:srgbClr>
                  </a:outerShdw>
                </a:effectLst>
              </a:defRPr>
            </a:pPr>
          </a:p>
        </p:txBody>
      </p:sp>
      <p:sp>
        <p:nvSpPr>
          <p:cNvPr id="406" name="babynames %&gt;%…"/>
          <p:cNvSpPr txBox="1"/>
          <p:nvPr/>
        </p:nvSpPr>
        <p:spPr>
          <a:xfrm>
            <a:off x="933550" y="979052"/>
            <a:ext cx="22352831" cy="73644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lgn="l">
              <a:spcBef>
                <a:spcPts val="1500"/>
              </a:spcBef>
              <a:defRPr sz="5000">
                <a:solidFill>
                  <a:schemeClr val="accent1"/>
                </a:solidFill>
                <a:latin typeface="Monaco"/>
                <a:ea typeface="Monaco"/>
                <a:cs typeface="Monaco"/>
                <a:sym typeface="Monaco"/>
              </a:defRPr>
            </a:pPr>
            <a:r>
              <a:rPr>
                <a:solidFill>
                  <a:srgbClr val="000000"/>
                </a:solidFill>
              </a:rPr>
              <a:t>babynames %&gt;%</a:t>
            </a:r>
            <a:endParaRPr>
              <a:solidFill>
                <a:srgbClr val="000000"/>
              </a:solidFill>
            </a:endParaRPr>
          </a:p>
          <a:p>
            <a:pPr algn="l">
              <a:spcBef>
                <a:spcPts val="1500"/>
              </a:spcBef>
              <a:defRPr sz="5000">
                <a:solidFill>
                  <a:schemeClr val="accent1"/>
                </a:solidFill>
                <a:latin typeface="Monaco"/>
                <a:ea typeface="Monaco"/>
                <a:cs typeface="Monaco"/>
                <a:sym typeface="Monaco"/>
              </a:defRPr>
            </a:pPr>
            <a:r>
              <a:rPr>
                <a:solidFill>
                  <a:srgbClr val="000000"/>
                </a:solidFill>
              </a:rPr>
              <a:t>  </a:t>
            </a:r>
            <a:r>
              <a:t>mutate</a:t>
            </a:r>
            <a:r>
              <a:rPr>
                <a:solidFill>
                  <a:srgbClr val="000000"/>
                </a:solidFill>
              </a:rPr>
              <a:t>(last = </a:t>
            </a:r>
            <a:r>
              <a:t>str_sub(name, -1)</a:t>
            </a:r>
            <a:r>
              <a:rPr>
                <a:solidFill>
                  <a:srgbClr val="000000"/>
                </a:solidFill>
              </a:rPr>
              <a:t>, </a:t>
            </a:r>
            <a:endParaRPr>
              <a:solidFill>
                <a:srgbClr val="000000"/>
              </a:solidFill>
            </a:endParaRPr>
          </a:p>
          <a:p>
            <a:pPr algn="l">
              <a:spcBef>
                <a:spcPts val="1500"/>
              </a:spcBef>
              <a:defRPr sz="5000">
                <a:solidFill>
                  <a:schemeClr val="accent1"/>
                </a:solidFill>
                <a:latin typeface="Monaco"/>
                <a:ea typeface="Monaco"/>
                <a:cs typeface="Monaco"/>
                <a:sym typeface="Monaco"/>
              </a:defRPr>
            </a:pPr>
            <a:r>
              <a:rPr>
                <a:solidFill>
                  <a:srgbClr val="000000"/>
                </a:solidFill>
              </a:rPr>
              <a:t>    vowel = </a:t>
            </a:r>
            <a:r>
              <a:t>last %in% c("a", "e", "i", "o", "u", "y")</a:t>
            </a:r>
            <a:r>
              <a:rPr>
                <a:solidFill>
                  <a:srgbClr val="000000"/>
                </a:solidFill>
              </a:rPr>
              <a:t>) %&gt;%</a:t>
            </a:r>
            <a:endParaRPr>
              <a:solidFill>
                <a:srgbClr val="000000"/>
              </a:solidFill>
            </a:endParaRPr>
          </a:p>
          <a:p>
            <a:pPr algn="l">
              <a:spcBef>
                <a:spcPts val="1500"/>
              </a:spcBef>
              <a:defRPr sz="5000">
                <a:solidFill>
                  <a:schemeClr val="accent1"/>
                </a:solidFill>
                <a:latin typeface="Monaco"/>
                <a:ea typeface="Monaco"/>
                <a:cs typeface="Monaco"/>
                <a:sym typeface="Monaco"/>
              </a:defRPr>
            </a:pPr>
            <a:r>
              <a:rPr>
                <a:solidFill>
                  <a:srgbClr val="000000"/>
                </a:solidFill>
              </a:rPr>
              <a:t>  group_by(</a:t>
            </a:r>
            <a:r>
              <a:t>year, sex</a:t>
            </a:r>
            <a:r>
              <a:rPr>
                <a:solidFill>
                  <a:srgbClr val="000000"/>
                </a:solidFill>
              </a:rPr>
              <a:t>) %&gt;%</a:t>
            </a:r>
            <a:endParaRPr>
              <a:solidFill>
                <a:srgbClr val="000000"/>
              </a:solidFill>
            </a:endParaRPr>
          </a:p>
          <a:p>
            <a:pPr algn="l">
              <a:spcBef>
                <a:spcPts val="1500"/>
              </a:spcBef>
              <a:defRPr sz="5000">
                <a:solidFill>
                  <a:schemeClr val="accent1"/>
                </a:solidFill>
                <a:latin typeface="Monaco"/>
                <a:ea typeface="Monaco"/>
                <a:cs typeface="Monaco"/>
                <a:sym typeface="Monaco"/>
              </a:defRPr>
            </a:pPr>
            <a:r>
              <a:rPr>
                <a:solidFill>
                  <a:srgbClr val="000000"/>
                </a:solidFill>
              </a:rPr>
              <a:t>  summarise(p_vowel = weighted.mean(vowel, n)) %&gt;%</a:t>
            </a:r>
            <a:endParaRPr>
              <a:solidFill>
                <a:srgbClr val="000000"/>
              </a:solidFill>
            </a:endParaRPr>
          </a:p>
          <a:p>
            <a:pPr algn="l">
              <a:spcBef>
                <a:spcPts val="1500"/>
              </a:spcBef>
              <a:defRPr sz="5000">
                <a:solidFill>
                  <a:schemeClr val="accent1"/>
                </a:solidFill>
                <a:latin typeface="Monaco"/>
                <a:ea typeface="Monaco"/>
                <a:cs typeface="Monaco"/>
                <a:sym typeface="Monaco"/>
              </a:defRPr>
            </a:pPr>
            <a:r>
              <a:rPr>
                <a:solidFill>
                  <a:srgbClr val="000000"/>
                </a:solidFill>
              </a:rPr>
              <a:t>  </a:t>
            </a:r>
            <a:r>
              <a:t>ggplot() +</a:t>
            </a:r>
          </a:p>
          <a:p>
            <a:pPr algn="l">
              <a:spcBef>
                <a:spcPts val="1500"/>
              </a:spcBef>
              <a:defRPr sz="5000">
                <a:solidFill>
                  <a:schemeClr val="accent1"/>
                </a:solidFill>
                <a:latin typeface="Monaco"/>
                <a:ea typeface="Monaco"/>
                <a:cs typeface="Monaco"/>
                <a:sym typeface="Monaco"/>
              </a:defRPr>
            </a:pPr>
            <a:r>
              <a:t>    geom_line(mapping = aes(year, p_vowel, color = sex))</a:t>
            </a:r>
          </a:p>
        </p:txBody>
      </p:sp>
      <p:pic>
        <p:nvPicPr>
          <p:cNvPr id="407" name="stringr.png" descr="stringr.png"/>
          <p:cNvPicPr>
            <a:picLocks noChangeAspect="1"/>
          </p:cNvPicPr>
          <p:nvPr/>
        </p:nvPicPr>
        <p:blipFill>
          <a:blip r:embed="rId3">
            <a:extLst/>
          </a:blip>
          <a:stretch>
            <a:fillRect/>
          </a:stretch>
        </p:blipFill>
        <p:spPr>
          <a:xfrm>
            <a:off x="22452291" y="11722550"/>
            <a:ext cx="1536701" cy="1780986"/>
          </a:xfrm>
          <a:prstGeom prst="rect">
            <a:avLst/>
          </a:prstGeom>
          <a:ln w="12700">
            <a:miter lim="400000"/>
          </a:ln>
        </p:spPr>
      </p:pic>
    </p:spTree>
  </p:cSld>
  <p:clrMapOvr>
    <a:masterClrMapping/>
  </p:clrMapOvr>
  <p:transition xmlns:p14="http://schemas.microsoft.com/office/powerpoint/2010/main" spd="med" advClick="1"/>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11" name="stringr.png" descr="stringr.png"/>
          <p:cNvPicPr>
            <a:picLocks noChangeAspect="1"/>
          </p:cNvPicPr>
          <p:nvPr/>
        </p:nvPicPr>
        <p:blipFill>
          <a:blip r:embed="rId2">
            <a:extLst/>
          </a:blip>
          <a:stretch>
            <a:fillRect/>
          </a:stretch>
        </p:blipFill>
        <p:spPr>
          <a:xfrm>
            <a:off x="22452291" y="11722550"/>
            <a:ext cx="1536701" cy="1780986"/>
          </a:xfrm>
          <a:prstGeom prst="rect">
            <a:avLst/>
          </a:prstGeom>
          <a:ln w="12700">
            <a:miter lim="400000"/>
          </a:ln>
        </p:spPr>
      </p:pic>
      <p:pic>
        <p:nvPicPr>
          <p:cNvPr id="412" name="pdf-last.pdf" descr="pdf-last.pdf"/>
          <p:cNvPicPr>
            <a:picLocks noChangeAspect="1"/>
          </p:cNvPicPr>
          <p:nvPr/>
        </p:nvPicPr>
        <p:blipFill>
          <a:blip r:embed="rId3">
            <a:extLst/>
          </a:blip>
          <a:stretch>
            <a:fillRect/>
          </a:stretch>
        </p:blipFill>
        <p:spPr>
          <a:xfrm>
            <a:off x="2878714" y="1654516"/>
            <a:ext cx="18626572" cy="11902631"/>
          </a:xfrm>
          <a:prstGeom prst="rect">
            <a:avLst/>
          </a:prstGeom>
          <a:ln w="12700">
            <a:miter lim="400000"/>
          </a:ln>
        </p:spPr>
      </p:pic>
      <p:sp>
        <p:nvSpPr>
          <p:cNvPr id="413" name="Proportion of names that end in a vowel"/>
          <p:cNvSpPr txBox="1"/>
          <p:nvPr/>
        </p:nvSpPr>
        <p:spPr>
          <a:xfrm>
            <a:off x="4007752" y="344998"/>
            <a:ext cx="16368496" cy="138965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defRPr sz="6700">
                <a:latin typeface="Source Sans Pro"/>
                <a:ea typeface="Source Sans Pro"/>
                <a:cs typeface="Source Sans Pro"/>
                <a:sym typeface="Source Sans Pro"/>
              </a:defRPr>
            </a:lvl1pPr>
          </a:lstStyle>
          <a:p>
            <a:pPr/>
            <a:r>
              <a:t>Proportion of names that end in a vowel</a:t>
            </a:r>
          </a:p>
        </p:txBody>
      </p:sp>
    </p:spTree>
  </p:cSld>
  <p:clrMapOvr>
    <a:masterClrMapping/>
  </p:clrMapOvr>
  <p:transition xmlns:p14="http://schemas.microsoft.com/office/powerpoint/2010/main" spd="med" advClick="1"/>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15" name="Screen Shot 2017-07-06 at 2.51.28 PM.png" descr="Screen Shot 2017-07-06 at 2.51.28 PM.png"/>
          <p:cNvPicPr>
            <a:picLocks noChangeAspect="1"/>
          </p:cNvPicPr>
          <p:nvPr/>
        </p:nvPicPr>
        <p:blipFill>
          <a:blip r:embed="rId3">
            <a:extLst/>
          </a:blip>
          <a:stretch>
            <a:fillRect/>
          </a:stretch>
        </p:blipFill>
        <p:spPr>
          <a:xfrm>
            <a:off x="3469641" y="3951480"/>
            <a:ext cx="17418410" cy="14515343"/>
          </a:xfrm>
          <a:prstGeom prst="rect">
            <a:avLst/>
          </a:prstGeom>
          <a:ln w="12700">
            <a:solidFill>
              <a:srgbClr val="000000"/>
            </a:solidFill>
            <a:miter lim="400000"/>
          </a:ln>
        </p:spPr>
      </p:pic>
      <p:pic>
        <p:nvPicPr>
          <p:cNvPr id="416" name="stringr.png" descr="stringr.png"/>
          <p:cNvPicPr>
            <a:picLocks noChangeAspect="1"/>
          </p:cNvPicPr>
          <p:nvPr/>
        </p:nvPicPr>
        <p:blipFill>
          <a:blip r:embed="rId4">
            <a:extLst/>
          </a:blip>
          <a:stretch>
            <a:fillRect/>
          </a:stretch>
        </p:blipFill>
        <p:spPr>
          <a:xfrm>
            <a:off x="22452291" y="11722550"/>
            <a:ext cx="1536701" cy="1780986"/>
          </a:xfrm>
          <a:prstGeom prst="rect">
            <a:avLst/>
          </a:prstGeom>
          <a:ln w="12700">
            <a:miter lim="400000"/>
          </a:ln>
        </p:spPr>
      </p:pic>
      <p:sp>
        <p:nvSpPr>
          <p:cNvPr id="417" name="Rectangle"/>
          <p:cNvSpPr/>
          <p:nvPr/>
        </p:nvSpPr>
        <p:spPr>
          <a:xfrm>
            <a:off x="3469641" y="1617749"/>
            <a:ext cx="17418410" cy="1536909"/>
          </a:xfrm>
          <a:prstGeom prst="rect">
            <a:avLst/>
          </a:prstGeom>
          <a:solidFill>
            <a:srgbClr val="F0F2F4"/>
          </a:solidFill>
          <a:ln w="12700">
            <a:solidFill>
              <a:srgbClr val="000000"/>
            </a:solidFill>
            <a:miter lim="400000"/>
          </a:ln>
        </p:spPr>
        <p:txBody>
          <a:bodyPr lIns="50800" tIns="50800" rIns="50800" bIns="50800" anchor="ctr"/>
          <a:lstStyle/>
          <a:p>
            <a:pPr>
              <a:defRPr sz="4000">
                <a:solidFill>
                  <a:srgbClr val="FFFFFF"/>
                </a:solidFill>
                <a:effectLst>
                  <a:outerShdw sx="100000" sy="100000" kx="0" ky="0" algn="b" rotWithShape="0" blurRad="38100" dist="12700" dir="5400000">
                    <a:srgbClr val="000000">
                      <a:alpha val="50000"/>
                    </a:srgbClr>
                  </a:outerShdw>
                </a:effectLst>
              </a:defRPr>
            </a:pPr>
          </a:p>
        </p:txBody>
      </p:sp>
      <p:sp>
        <p:nvSpPr>
          <p:cNvPr id="418" name="help(package = stringr)"/>
          <p:cNvSpPr txBox="1"/>
          <p:nvPr/>
        </p:nvSpPr>
        <p:spPr>
          <a:xfrm>
            <a:off x="3780791" y="1949627"/>
            <a:ext cx="11012598" cy="107910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lgn="l">
              <a:spcBef>
                <a:spcPts val="1500"/>
              </a:spcBef>
              <a:defRPr sz="5000">
                <a:solidFill>
                  <a:schemeClr val="accent1"/>
                </a:solidFill>
                <a:latin typeface="Monaco"/>
                <a:ea typeface="Monaco"/>
                <a:cs typeface="Monaco"/>
                <a:sym typeface="Monaco"/>
              </a:defRPr>
            </a:lvl1pPr>
          </a:lstStyle>
          <a:p>
            <a:pPr/>
            <a:r>
              <a:t>help(package = stringr)</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14" name="Screen Shot 2020-11-16 at 5.54.30 AM.png" descr="Screen Shot 2020-11-16 at 5.54.30 AM.png"/>
          <p:cNvPicPr>
            <a:picLocks noChangeAspect="1"/>
          </p:cNvPicPr>
          <p:nvPr>
            <p:ph type="pic" idx="21"/>
          </p:nvPr>
        </p:nvPicPr>
        <p:blipFill>
          <a:blip r:embed="rId2">
            <a:extLst/>
          </a:blip>
          <a:srcRect l="0" t="849" r="0" b="8470"/>
          <a:stretch>
            <a:fillRect/>
          </a:stretch>
        </p:blipFill>
        <p:spPr>
          <a:xfrm>
            <a:off x="5325070" y="946546"/>
            <a:ext cx="13722210" cy="8304611"/>
          </a:xfrm>
          <a:prstGeom prst="rect">
            <a:avLst/>
          </a:prstGeom>
        </p:spPr>
      </p:pic>
      <p:sp>
        <p:nvSpPr>
          <p:cNvPr id="215" name="Notes Form"/>
          <p:cNvSpPr txBox="1"/>
          <p:nvPr>
            <p:ph type="title"/>
          </p:nvPr>
        </p:nvSpPr>
        <p:spPr>
          <a:prstGeom prst="rect">
            <a:avLst/>
          </a:prstGeom>
        </p:spPr>
        <p:txBody>
          <a:bodyPr/>
          <a:lstStyle/>
          <a:p>
            <a:pPr/>
            <a:r>
              <a:t>Notes Form</a:t>
            </a:r>
          </a:p>
        </p:txBody>
      </p:sp>
      <p:sp>
        <p:nvSpPr>
          <p:cNvPr id="216" name="Please Take out"/>
          <p:cNvSpPr txBox="1"/>
          <p:nvPr>
            <p:ph type="body" sz="quarter" idx="1"/>
          </p:nvPr>
        </p:nvSpPr>
        <p:spPr>
          <a:prstGeom prst="rect">
            <a:avLst/>
          </a:prstGeom>
        </p:spPr>
        <p:txBody>
          <a:bodyPr/>
          <a:lstStyle/>
          <a:p>
            <a:pPr/>
            <a:r>
              <a:t>Please Take out</a:t>
            </a:r>
          </a:p>
        </p:txBody>
      </p:sp>
    </p:spTree>
  </p:cSld>
  <p:clrMapOvr>
    <a:masterClrMapping/>
  </p:clrMapOvr>
  <p:transition xmlns:p14="http://schemas.microsoft.com/office/powerpoint/2010/main" spd="med" advClick="1"/>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2" name="Your Turn"/>
          <p:cNvSpPr txBox="1"/>
          <p:nvPr>
            <p:ph type="title" idx="4294967295"/>
          </p:nvPr>
        </p:nvSpPr>
        <p:spPr>
          <a:xfrm>
            <a:off x="4833937" y="9420"/>
            <a:ext cx="14716126" cy="3429001"/>
          </a:xfrm>
          <a:prstGeom prst="rect">
            <a:avLst/>
          </a:prstGeom>
        </p:spPr>
        <p:txBody>
          <a:bodyPr lIns="71437" tIns="71437" rIns="71437" bIns="71437"/>
          <a:lstStyle>
            <a:lvl1pPr algn="ctr" defTabSz="584200">
              <a:defRPr cap="none" sz="10000">
                <a:solidFill>
                  <a:srgbClr val="005493"/>
                </a:solidFill>
                <a:latin typeface="Source Sans Pro"/>
                <a:ea typeface="Source Sans Pro"/>
                <a:cs typeface="Source Sans Pro"/>
                <a:sym typeface="Source Sans Pro"/>
              </a:defRPr>
            </a:lvl1pPr>
          </a:lstStyle>
          <a:p>
            <a:pPr/>
            <a:r>
              <a:t>Your Turn</a:t>
            </a:r>
          </a:p>
        </p:txBody>
      </p:sp>
      <p:sp>
        <p:nvSpPr>
          <p:cNvPr id="423" name="Run help(package = stringr) to open the help directory for stringr.…"/>
          <p:cNvSpPr txBox="1"/>
          <p:nvPr>
            <p:ph type="body" idx="4294967295"/>
          </p:nvPr>
        </p:nvSpPr>
        <p:spPr>
          <a:xfrm>
            <a:off x="1445226" y="2892656"/>
            <a:ext cx="21493548" cy="9721724"/>
          </a:xfrm>
          <a:prstGeom prst="rect">
            <a:avLst/>
          </a:prstGeom>
        </p:spPr>
        <p:txBody>
          <a:bodyPr lIns="71437" tIns="71437" rIns="71437" bIns="71437"/>
          <a:lstStyle/>
          <a:p>
            <a:pPr marL="0" indent="0" defTabSz="584200">
              <a:spcBef>
                <a:spcPts val="2400"/>
              </a:spcBef>
              <a:buSzTx/>
              <a:buNone/>
              <a:defRPr sz="6000">
                <a:solidFill>
                  <a:srgbClr val="005493"/>
                </a:solidFill>
                <a:latin typeface="Source Sans Pro"/>
                <a:ea typeface="Source Sans Pro"/>
                <a:cs typeface="Source Sans Pro"/>
                <a:sym typeface="Source Sans Pro"/>
              </a:defRPr>
            </a:pPr>
            <a:r>
              <a:t>Run </a:t>
            </a:r>
            <a:r>
              <a:rPr>
                <a:latin typeface="Source Sans Pro Semibold"/>
                <a:ea typeface="Source Sans Pro Semibold"/>
                <a:cs typeface="Source Sans Pro Semibold"/>
                <a:sym typeface="Source Sans Pro Semibold"/>
              </a:rPr>
              <a:t>help(package = stringr)</a:t>
            </a:r>
            <a:r>
              <a:t> to open the help directory for stringr. </a:t>
            </a:r>
          </a:p>
          <a:p>
            <a:pPr marL="0" indent="0" defTabSz="584200">
              <a:spcBef>
                <a:spcPts val="2400"/>
              </a:spcBef>
              <a:buSzTx/>
              <a:buNone/>
              <a:defRPr sz="6000">
                <a:solidFill>
                  <a:srgbClr val="005493"/>
                </a:solidFill>
                <a:latin typeface="Source Sans Pro"/>
                <a:ea typeface="Source Sans Pro"/>
                <a:cs typeface="Source Sans Pro"/>
                <a:sym typeface="Source Sans Pro"/>
              </a:defRPr>
            </a:pPr>
            <a:r>
              <a:t>Read through the function descriptions and find the function that determines whether two strings match.</a:t>
            </a:r>
          </a:p>
          <a:p>
            <a:pPr marL="0" indent="0" defTabSz="584200">
              <a:spcBef>
                <a:spcPts val="2400"/>
              </a:spcBef>
              <a:buSzTx/>
              <a:buNone/>
              <a:defRPr sz="6000">
                <a:solidFill>
                  <a:srgbClr val="005493"/>
                </a:solidFill>
                <a:latin typeface="Source Sans Pro"/>
                <a:ea typeface="Source Sans Pro"/>
                <a:cs typeface="Source Sans Pro"/>
                <a:sym typeface="Source Sans Pro"/>
              </a:defRPr>
            </a:pPr>
            <a:r>
              <a:t>The first person in your group to find it wins!</a:t>
            </a:r>
          </a:p>
        </p:txBody>
      </p:sp>
      <p:pic>
        <p:nvPicPr>
          <p:cNvPr id="424" name="Timer_Black_W_10_Alarm-6.mov" descr="Timer_Black_W_10_Alarm-6.mov"/>
          <p:cNvPicPr>
            <a:picLocks noChangeAspect="0"/>
          </p:cNvPicPr>
          <p:nvPr>
            <a:videoFile r:link="rId3"/>
            <p:extLst>
              <p:ext uri="{DAA4B4D4-6D71-4841-9C94-3DE7FCFB9230}">
                <p14:media xmlns:p14="http://schemas.microsoft.com/office/powerpoint/2010/main" r:embed="rId4"/>
              </p:ext>
            </p:extLst>
          </p:nvPr>
        </p:nvPicPr>
        <p:blipFill>
          <a:blip r:embed="rId5">
            <a:extLst/>
          </a:blip>
          <a:stretch>
            <a:fillRect/>
          </a:stretch>
        </p:blipFill>
        <p:spPr>
          <a:xfrm>
            <a:off x="19088406" y="11645648"/>
            <a:ext cx="4544635" cy="1359812"/>
          </a:xfrm>
          <a:prstGeom prst="rect">
            <a:avLst/>
          </a:prstGeom>
          <a:ln w="12700">
            <a:solidFill>
              <a:srgbClr val="A6AAA9"/>
            </a:solidFill>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90000" fill="hold"/>
                                        <p:tgtEl>
                                          <p:spTgt spid="424"/>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7" fill="hold" display="0">
                  <p:stCondLst>
                    <p:cond delay="indefinite"/>
                  </p:stCondLst>
                </p:cTn>
                <p:tgtEl>
                  <p:spTgt spid="424"/>
                </p:tgtEl>
              </p:cMediaNode>
            </p:video>
            <p:seq concurrent="1" prevAc="none" nextAc="seek">
              <p:cTn id="8" evtFilter="cancelBubble" nodeType="interactiveSeq" restart="whenNotActive" fill="hold">
                <p:stCondLst>
                  <p:cond delay="0" evt="onClick">
                    <p:tgtEl>
                      <p:spTgt spid="424"/>
                    </p:tgtEl>
                  </p:cond>
                </p:stCondLst>
                <p:endSync delay="0" evt="end">
                  <p:rtn val="all"/>
                </p:endSync>
                <p:childTnLst>
                  <p:par>
                    <p:cTn id="9" fill="hold">
                      <p:stCondLst>
                        <p:cond delay="0"/>
                      </p:stCondLst>
                      <p:childTnLst>
                        <p:par>
                          <p:cTn id="10" fill="hold">
                            <p:stCondLst>
                              <p:cond delay="0"/>
                            </p:stCondLst>
                            <p:childTnLst>
                              <p:par>
                                <p:cTn id="11" presetClass="mediacall" nodeType="clickEffect" presetSubtype="0" presetID="2" fill="hold">
                                  <p:stCondLst>
                                    <p:cond delay="0"/>
                                  </p:stCondLst>
                                  <p:childTnLst>
                                    <p:cmd type="call" cmd="togglePause">
                                      <p:cBhvr>
                                        <p:cTn id="12" dur="1" fill="hold"/>
                                        <p:tgtEl>
                                          <p:spTgt spid="424"/>
                                        </p:tgtEl>
                                      </p:cBhvr>
                                    </p:cmd>
                                  </p:childTnLst>
                                </p:cTn>
                              </p:par>
                            </p:childTnLst>
                          </p:cTn>
                        </p:par>
                      </p:childTnLst>
                    </p:cTn>
                  </p:par>
                </p:childTnLst>
              </p:cTn>
              <p:nextCondLst>
                <p:cond delay="0" evt="onClick">
                  <p:tgtEl>
                    <p:spTgt spid="424"/>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28" name="stringr.png" descr="stringr.png"/>
          <p:cNvPicPr>
            <a:picLocks noChangeAspect="1"/>
          </p:cNvPicPr>
          <p:nvPr/>
        </p:nvPicPr>
        <p:blipFill>
          <a:blip r:embed="rId3">
            <a:extLst/>
          </a:blip>
          <a:stretch>
            <a:fillRect/>
          </a:stretch>
        </p:blipFill>
        <p:spPr>
          <a:xfrm>
            <a:off x="22452291" y="11722550"/>
            <a:ext cx="1536701" cy="1780986"/>
          </a:xfrm>
          <a:prstGeom prst="rect">
            <a:avLst/>
          </a:prstGeom>
          <a:ln w="12700">
            <a:miter lim="400000"/>
          </a:ln>
        </p:spPr>
      </p:pic>
      <p:sp>
        <p:nvSpPr>
          <p:cNvPr id="429" name="str_detect()"/>
          <p:cNvSpPr txBox="1"/>
          <p:nvPr/>
        </p:nvSpPr>
        <p:spPr>
          <a:xfrm>
            <a:off x="4025134" y="1006887"/>
            <a:ext cx="16368497" cy="239686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defRPr sz="10000">
                <a:latin typeface="Source Sans Pro"/>
                <a:ea typeface="Source Sans Pro"/>
                <a:cs typeface="Source Sans Pro"/>
                <a:sym typeface="Source Sans Pro"/>
              </a:defRPr>
            </a:lvl1pPr>
          </a:lstStyle>
          <a:p>
            <a:pPr/>
            <a:r>
              <a:t>str_detect()</a:t>
            </a:r>
          </a:p>
        </p:txBody>
      </p:sp>
      <p:sp>
        <p:nvSpPr>
          <p:cNvPr id="430" name="Test whether a pattern appears within a string."/>
          <p:cNvSpPr txBox="1"/>
          <p:nvPr/>
        </p:nvSpPr>
        <p:spPr>
          <a:xfrm>
            <a:off x="3856681" y="3242470"/>
            <a:ext cx="16670638" cy="142954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lgn="l">
              <a:defRPr sz="6000">
                <a:latin typeface="Source Sans Pro Light"/>
                <a:ea typeface="Source Sans Pro Light"/>
                <a:cs typeface="Source Sans Pro Light"/>
                <a:sym typeface="Source Sans Pro Light"/>
              </a:defRPr>
            </a:lvl1pPr>
          </a:lstStyle>
          <a:p>
            <a:pPr/>
            <a:r>
              <a:t>Test whether a pattern appears within a string. </a:t>
            </a:r>
          </a:p>
        </p:txBody>
      </p:sp>
      <p:sp>
        <p:nvSpPr>
          <p:cNvPr id="431" name="Rectangle"/>
          <p:cNvSpPr/>
          <p:nvPr/>
        </p:nvSpPr>
        <p:spPr>
          <a:xfrm>
            <a:off x="3863031" y="4624558"/>
            <a:ext cx="16657936" cy="1617202"/>
          </a:xfrm>
          <a:prstGeom prst="rect">
            <a:avLst/>
          </a:prstGeom>
          <a:solidFill>
            <a:srgbClr val="F0F2F4"/>
          </a:solidFill>
          <a:ln w="12700">
            <a:solidFill>
              <a:srgbClr val="000000"/>
            </a:solidFill>
            <a:miter lim="400000"/>
          </a:ln>
        </p:spPr>
        <p:txBody>
          <a:bodyPr lIns="50800" tIns="50800" rIns="50800" bIns="50800" anchor="ctr"/>
          <a:lstStyle/>
          <a:p>
            <a:pPr>
              <a:defRPr sz="4000">
                <a:solidFill>
                  <a:srgbClr val="FFFFFF"/>
                </a:solidFill>
                <a:effectLst>
                  <a:outerShdw sx="100000" sy="100000" kx="0" ky="0" algn="b" rotWithShape="0" blurRad="38100" dist="12700" dir="5400000">
                    <a:srgbClr val="000000">
                      <a:alpha val="50000"/>
                    </a:srgbClr>
                  </a:outerShdw>
                </a:effectLst>
              </a:defRPr>
            </a:pPr>
          </a:p>
        </p:txBody>
      </p:sp>
      <p:sp>
        <p:nvSpPr>
          <p:cNvPr id="432" name="str_detect(string, pattern)"/>
          <p:cNvSpPr txBox="1"/>
          <p:nvPr/>
        </p:nvSpPr>
        <p:spPr>
          <a:xfrm>
            <a:off x="4006588" y="4994535"/>
            <a:ext cx="15761970" cy="142954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lgn="l">
              <a:spcBef>
                <a:spcPts val="1500"/>
              </a:spcBef>
              <a:defRPr sz="4700">
                <a:solidFill>
                  <a:schemeClr val="accent1"/>
                </a:solidFill>
                <a:latin typeface="Monaco"/>
                <a:ea typeface="Monaco"/>
                <a:cs typeface="Monaco"/>
                <a:sym typeface="Monaco"/>
              </a:defRPr>
            </a:pPr>
            <a:r>
              <a:rPr>
                <a:solidFill>
                  <a:srgbClr val="000000"/>
                </a:solidFill>
              </a:rPr>
              <a:t>str_detect(</a:t>
            </a:r>
            <a:r>
              <a:t>string, pattern</a:t>
            </a:r>
            <a:r>
              <a:rPr>
                <a:solidFill>
                  <a:srgbClr val="000000"/>
                </a:solidFill>
              </a:rPr>
              <a:t>)</a:t>
            </a:r>
          </a:p>
        </p:txBody>
      </p:sp>
      <p:sp>
        <p:nvSpPr>
          <p:cNvPr id="433" name="a string that represents a regular expression"/>
          <p:cNvSpPr/>
          <p:nvPr/>
        </p:nvSpPr>
        <p:spPr>
          <a:xfrm>
            <a:off x="9122171" y="5869382"/>
            <a:ext cx="5655866" cy="460414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9074" y="0"/>
                </a:moveTo>
                <a:lnTo>
                  <a:pt x="8589" y="6705"/>
                </a:lnTo>
                <a:lnTo>
                  <a:pt x="1651" y="6705"/>
                </a:lnTo>
                <a:cubicBezTo>
                  <a:pt x="739" y="6705"/>
                  <a:pt x="0" y="7613"/>
                  <a:pt x="0" y="8732"/>
                </a:cubicBezTo>
                <a:lnTo>
                  <a:pt x="0" y="19572"/>
                </a:lnTo>
                <a:cubicBezTo>
                  <a:pt x="0" y="20692"/>
                  <a:pt x="739" y="21600"/>
                  <a:pt x="1651" y="21600"/>
                </a:cubicBezTo>
                <a:lnTo>
                  <a:pt x="19949" y="21600"/>
                </a:lnTo>
                <a:cubicBezTo>
                  <a:pt x="20861" y="21600"/>
                  <a:pt x="21600" y="20692"/>
                  <a:pt x="21600" y="19572"/>
                </a:cubicBezTo>
                <a:lnTo>
                  <a:pt x="21600" y="8732"/>
                </a:lnTo>
                <a:cubicBezTo>
                  <a:pt x="21600" y="7613"/>
                  <a:pt x="20861" y="6705"/>
                  <a:pt x="19949" y="6705"/>
                </a:cubicBezTo>
                <a:lnTo>
                  <a:pt x="9558" y="6705"/>
                </a:lnTo>
                <a:lnTo>
                  <a:pt x="9074" y="0"/>
                </a:lnTo>
                <a:close/>
              </a:path>
            </a:pathLst>
          </a:custGeom>
          <a:solidFill>
            <a:srgbClr val="A0C283"/>
          </a:solidFill>
          <a:ln w="12700">
            <a:miter lim="400000"/>
          </a:ln>
          <a:extLst>
            <a:ext uri="{C572A759-6A51-4108-AA02-DFA0A04FC94B}">
              <ma14:wrappingTextBoxFlag xmlns:ma14="http://schemas.microsoft.com/office/mac/drawingml/2011/main" val="1"/>
            </a:ext>
          </a:extLst>
        </p:spPr>
        <p:txBody>
          <a:bodyPr lIns="76200" tIns="76200" rIns="76200" bIns="76200" anchor="ctr"/>
          <a:lstStyle>
            <a:lvl1pPr>
              <a:lnSpc>
                <a:spcPct val="90000"/>
              </a:lnSpc>
              <a:defRPr b="1" sz="4700">
                <a:solidFill>
                  <a:srgbClr val="FFFFFF"/>
                </a:solidFill>
                <a:latin typeface="Source Sans Pro"/>
                <a:ea typeface="Source Sans Pro"/>
                <a:cs typeface="Source Sans Pro"/>
                <a:sym typeface="Source Sans Pro"/>
              </a:defRPr>
            </a:lvl1pPr>
          </a:lstStyle>
          <a:p>
            <a:pPr/>
            <a:r>
              <a:t>a string that represents a regular expression</a:t>
            </a:r>
          </a:p>
        </p:txBody>
      </p:sp>
      <p:sp>
        <p:nvSpPr>
          <p:cNvPr id="434" name="vector of strings to find patterns in"/>
          <p:cNvSpPr/>
          <p:nvPr/>
        </p:nvSpPr>
        <p:spPr>
          <a:xfrm>
            <a:off x="3856681" y="5815407"/>
            <a:ext cx="5012136" cy="465772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056" y="0"/>
                </a:moveTo>
                <a:lnTo>
                  <a:pt x="19260" y="6876"/>
                </a:lnTo>
                <a:lnTo>
                  <a:pt x="1863" y="6876"/>
                </a:lnTo>
                <a:cubicBezTo>
                  <a:pt x="834" y="6876"/>
                  <a:pt x="0" y="7773"/>
                  <a:pt x="0" y="8880"/>
                </a:cubicBezTo>
                <a:lnTo>
                  <a:pt x="0" y="19596"/>
                </a:lnTo>
                <a:cubicBezTo>
                  <a:pt x="0" y="20703"/>
                  <a:pt x="834" y="21600"/>
                  <a:pt x="1863" y="21600"/>
                </a:cubicBezTo>
                <a:lnTo>
                  <a:pt x="19737" y="21600"/>
                </a:lnTo>
                <a:cubicBezTo>
                  <a:pt x="20766" y="21600"/>
                  <a:pt x="21600" y="20703"/>
                  <a:pt x="21600" y="19596"/>
                </a:cubicBezTo>
                <a:lnTo>
                  <a:pt x="21600" y="8880"/>
                </a:lnTo>
                <a:cubicBezTo>
                  <a:pt x="21600" y="8010"/>
                  <a:pt x="21082" y="7276"/>
                  <a:pt x="20362" y="6999"/>
                </a:cubicBezTo>
                <a:lnTo>
                  <a:pt x="20056" y="0"/>
                </a:lnTo>
                <a:close/>
              </a:path>
            </a:pathLst>
          </a:custGeom>
          <a:solidFill>
            <a:srgbClr val="78AAD6"/>
          </a:solidFill>
          <a:ln w="12700">
            <a:miter lim="400000"/>
          </a:ln>
          <a:extLst>
            <a:ext uri="{C572A759-6A51-4108-AA02-DFA0A04FC94B}">
              <ma14:wrappingTextBoxFlag xmlns:ma14="http://schemas.microsoft.com/office/mac/drawingml/2011/main" val="1"/>
            </a:ext>
          </a:extLst>
        </p:spPr>
        <p:txBody>
          <a:bodyPr lIns="76200" tIns="76200" rIns="76200" bIns="76200" anchor="ctr"/>
          <a:lstStyle>
            <a:lvl1pPr>
              <a:lnSpc>
                <a:spcPct val="90000"/>
              </a:lnSpc>
              <a:defRPr b="1" sz="4700">
                <a:solidFill>
                  <a:srgbClr val="FFFFFF"/>
                </a:solidFill>
                <a:latin typeface="Source Sans Pro"/>
                <a:ea typeface="Source Sans Pro"/>
                <a:cs typeface="Source Sans Pro"/>
                <a:sym typeface="Source Sans Pro"/>
              </a:defRPr>
            </a:lvl1pPr>
          </a:lstStyle>
          <a:p>
            <a:pPr/>
            <a:r>
              <a:t>vector of strings to find patterns in</a:t>
            </a:r>
          </a:p>
        </p:txBody>
      </p:sp>
    </p:spTree>
  </p:cSld>
  <p:clrMapOvr>
    <a:masterClrMapping/>
  </p:clrMapOvr>
  <p:transition xmlns:p14="http://schemas.microsoft.com/office/powerpoint/2010/main" spd="med" advClick="1"/>
</p:sld>
</file>

<file path=ppt/slides/slide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8" name="Quiz"/>
          <p:cNvSpPr txBox="1"/>
          <p:nvPr>
            <p:ph type="title" idx="4294967295"/>
          </p:nvPr>
        </p:nvSpPr>
        <p:spPr>
          <a:xfrm>
            <a:off x="4833937" y="357187"/>
            <a:ext cx="14716126" cy="3429001"/>
          </a:xfrm>
          <a:prstGeom prst="rect">
            <a:avLst/>
          </a:prstGeom>
        </p:spPr>
        <p:txBody>
          <a:bodyPr lIns="71437" tIns="71437" rIns="71437" bIns="71437"/>
          <a:lstStyle>
            <a:lvl1pPr algn="ctr" defTabSz="584200">
              <a:defRPr cap="none" sz="10000">
                <a:solidFill>
                  <a:srgbClr val="005493"/>
                </a:solidFill>
                <a:latin typeface="Source Sans Pro"/>
                <a:ea typeface="Source Sans Pro"/>
                <a:cs typeface="Source Sans Pro"/>
                <a:sym typeface="Source Sans Pro"/>
              </a:defRPr>
            </a:lvl1pPr>
          </a:lstStyle>
          <a:p>
            <a:pPr/>
            <a:r>
              <a:t>Quiz</a:t>
            </a:r>
          </a:p>
        </p:txBody>
      </p:sp>
      <p:sp>
        <p:nvSpPr>
          <p:cNvPr id="439" name="What will this return?…"/>
          <p:cNvSpPr txBox="1"/>
          <p:nvPr>
            <p:ph type="body" sz="quarter" idx="4294967295"/>
          </p:nvPr>
        </p:nvSpPr>
        <p:spPr>
          <a:xfrm>
            <a:off x="4833937" y="3096379"/>
            <a:ext cx="14716126" cy="4431727"/>
          </a:xfrm>
          <a:prstGeom prst="rect">
            <a:avLst/>
          </a:prstGeom>
        </p:spPr>
        <p:txBody>
          <a:bodyPr lIns="71437" tIns="71437" rIns="71437" bIns="71437"/>
          <a:lstStyle/>
          <a:p>
            <a:pPr marL="0" indent="0" defTabSz="584200">
              <a:spcBef>
                <a:spcPts val="2400"/>
              </a:spcBef>
              <a:buSzTx/>
              <a:buNone/>
              <a:defRPr sz="7000">
                <a:solidFill>
                  <a:schemeClr val="accent1">
                    <a:hueOff val="47394"/>
                    <a:satOff val="-25753"/>
                    <a:lumOff val="-7544"/>
                  </a:schemeClr>
                </a:solidFill>
                <a:latin typeface="Source Sans Pro"/>
                <a:ea typeface="Source Sans Pro"/>
                <a:cs typeface="Source Sans Pro"/>
                <a:sym typeface="Source Sans Pro"/>
              </a:defRPr>
            </a:pPr>
            <a:r>
              <a:t>What will this return?</a:t>
            </a:r>
          </a:p>
          <a:p>
            <a:pPr marL="0" indent="0" defTabSz="584200">
              <a:spcBef>
                <a:spcPts val="1500"/>
              </a:spcBef>
              <a:buSzTx/>
              <a:buNone/>
              <a:defRPr sz="6000">
                <a:solidFill>
                  <a:schemeClr val="accent1">
                    <a:hueOff val="47394"/>
                    <a:satOff val="-25753"/>
                    <a:lumOff val="-7544"/>
                  </a:schemeClr>
                </a:solidFill>
                <a:latin typeface="Monaco"/>
                <a:ea typeface="Monaco"/>
                <a:cs typeface="Monaco"/>
                <a:sym typeface="Monaco"/>
              </a:defRPr>
            </a:pPr>
            <a:r>
              <a:t>strings &lt;- c("Apple", "Orange")</a:t>
            </a:r>
          </a:p>
          <a:p>
            <a:pPr marL="0" indent="0" defTabSz="584200">
              <a:spcBef>
                <a:spcPts val="1500"/>
              </a:spcBef>
              <a:buSzTx/>
              <a:buNone/>
              <a:defRPr sz="6000">
                <a:solidFill>
                  <a:schemeClr val="accent1">
                    <a:hueOff val="47394"/>
                    <a:satOff val="-25753"/>
                    <a:lumOff val="-7544"/>
                  </a:schemeClr>
                </a:solidFill>
                <a:latin typeface="Monaco"/>
                <a:ea typeface="Monaco"/>
                <a:cs typeface="Monaco"/>
                <a:sym typeface="Monaco"/>
              </a:defRPr>
            </a:pPr>
            <a:r>
              <a:t>str_detect(strings, "pp")</a:t>
            </a:r>
          </a:p>
        </p:txBody>
      </p:sp>
    </p:spTree>
  </p:cSld>
  <p:clrMapOvr>
    <a:masterClrMapping/>
  </p:clrMapOvr>
  <p:transition xmlns:p14="http://schemas.microsoft.com/office/powerpoint/2010/main" spd="med" advClick="1"/>
</p:sld>
</file>

<file path=ppt/slides/slide4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1" name="Quiz"/>
          <p:cNvSpPr txBox="1"/>
          <p:nvPr>
            <p:ph type="title" idx="4294967295"/>
          </p:nvPr>
        </p:nvSpPr>
        <p:spPr>
          <a:xfrm>
            <a:off x="4833937" y="357187"/>
            <a:ext cx="14716126" cy="3429001"/>
          </a:xfrm>
          <a:prstGeom prst="rect">
            <a:avLst/>
          </a:prstGeom>
        </p:spPr>
        <p:txBody>
          <a:bodyPr lIns="71437" tIns="71437" rIns="71437" bIns="71437"/>
          <a:lstStyle>
            <a:lvl1pPr algn="ctr" defTabSz="584200">
              <a:defRPr cap="none" sz="10000">
                <a:solidFill>
                  <a:srgbClr val="005493"/>
                </a:solidFill>
                <a:latin typeface="Source Sans Pro"/>
                <a:ea typeface="Source Sans Pro"/>
                <a:cs typeface="Source Sans Pro"/>
                <a:sym typeface="Source Sans Pro"/>
              </a:defRPr>
            </a:lvl1pPr>
          </a:lstStyle>
          <a:p>
            <a:pPr/>
            <a:r>
              <a:t>Quiz</a:t>
            </a:r>
          </a:p>
        </p:txBody>
      </p:sp>
      <p:sp>
        <p:nvSpPr>
          <p:cNvPr id="442" name="What will this return?…"/>
          <p:cNvSpPr txBox="1"/>
          <p:nvPr>
            <p:ph type="body" sz="quarter" idx="4294967295"/>
          </p:nvPr>
        </p:nvSpPr>
        <p:spPr>
          <a:xfrm>
            <a:off x="4833937" y="3096379"/>
            <a:ext cx="14716126" cy="4431727"/>
          </a:xfrm>
          <a:prstGeom prst="rect">
            <a:avLst/>
          </a:prstGeom>
        </p:spPr>
        <p:txBody>
          <a:bodyPr lIns="71437" tIns="71437" rIns="71437" bIns="71437"/>
          <a:lstStyle/>
          <a:p>
            <a:pPr marL="0" indent="0" defTabSz="584200">
              <a:spcBef>
                <a:spcPts val="2400"/>
              </a:spcBef>
              <a:buSzTx/>
              <a:buNone/>
              <a:defRPr sz="7000">
                <a:solidFill>
                  <a:schemeClr val="accent1">
                    <a:hueOff val="47394"/>
                    <a:satOff val="-25753"/>
                    <a:lumOff val="-7544"/>
                  </a:schemeClr>
                </a:solidFill>
                <a:latin typeface="Source Sans Pro"/>
                <a:ea typeface="Source Sans Pro"/>
                <a:cs typeface="Source Sans Pro"/>
                <a:sym typeface="Source Sans Pro"/>
              </a:defRPr>
            </a:pPr>
            <a:r>
              <a:t>What will this return?</a:t>
            </a:r>
          </a:p>
          <a:p>
            <a:pPr marL="0" indent="0" defTabSz="584200">
              <a:spcBef>
                <a:spcPts val="1500"/>
              </a:spcBef>
              <a:buSzTx/>
              <a:buNone/>
              <a:defRPr sz="6000">
                <a:solidFill>
                  <a:schemeClr val="accent1">
                    <a:hueOff val="47394"/>
                    <a:satOff val="-25753"/>
                    <a:lumOff val="-7544"/>
                  </a:schemeClr>
                </a:solidFill>
                <a:latin typeface="Monaco"/>
                <a:ea typeface="Monaco"/>
                <a:cs typeface="Monaco"/>
                <a:sym typeface="Monaco"/>
              </a:defRPr>
            </a:pPr>
            <a:r>
              <a:t>strings &lt;- c("Apple", "Orange")</a:t>
            </a:r>
          </a:p>
          <a:p>
            <a:pPr marL="0" indent="0" defTabSz="584200">
              <a:spcBef>
                <a:spcPts val="1500"/>
              </a:spcBef>
              <a:buSzTx/>
              <a:buNone/>
              <a:defRPr sz="6000">
                <a:solidFill>
                  <a:schemeClr val="accent1">
                    <a:hueOff val="47394"/>
                    <a:satOff val="-25753"/>
                    <a:lumOff val="-7544"/>
                  </a:schemeClr>
                </a:solidFill>
                <a:latin typeface="Monaco"/>
                <a:ea typeface="Monaco"/>
                <a:cs typeface="Monaco"/>
                <a:sym typeface="Monaco"/>
              </a:defRPr>
            </a:pPr>
            <a:r>
              <a:t>str_detect(strings, "pp")</a:t>
            </a:r>
          </a:p>
        </p:txBody>
      </p:sp>
      <p:sp>
        <p:nvSpPr>
          <p:cNvPr id="443" name="TRUE FALSE"/>
          <p:cNvSpPr txBox="1"/>
          <p:nvPr/>
        </p:nvSpPr>
        <p:spPr>
          <a:xfrm>
            <a:off x="7071699" y="7659172"/>
            <a:ext cx="10240603" cy="3699050"/>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normAutofit fontScale="100000" lnSpcReduction="0"/>
          </a:bodyPr>
          <a:lstStyle>
            <a:lvl1pPr>
              <a:spcBef>
                <a:spcPts val="1500"/>
              </a:spcBef>
              <a:defRPr sz="6000">
                <a:solidFill>
                  <a:schemeClr val="accent1">
                    <a:hueOff val="47394"/>
                    <a:satOff val="-25753"/>
                    <a:lumOff val="-7544"/>
                  </a:schemeClr>
                </a:solidFill>
                <a:latin typeface="Monaco"/>
                <a:ea typeface="Monaco"/>
                <a:cs typeface="Monaco"/>
                <a:sym typeface="Monaco"/>
              </a:defRPr>
            </a:lvl1pPr>
          </a:lstStyle>
          <a:p>
            <a:pPr/>
            <a:r>
              <a:t>TRUE FALSE</a:t>
            </a:r>
          </a:p>
        </p:txBody>
      </p:sp>
    </p:spTree>
  </p:cSld>
  <p:clrMapOvr>
    <a:masterClrMapping/>
  </p:clrMapOvr>
  <p:transition xmlns:p14="http://schemas.microsoft.com/office/powerpoint/2010/main" spd="med" advClick="1"/>
</p:sld>
</file>

<file path=ppt/slides/slide4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5" name="Quiz"/>
          <p:cNvSpPr txBox="1"/>
          <p:nvPr>
            <p:ph type="title" idx="4294967295"/>
          </p:nvPr>
        </p:nvSpPr>
        <p:spPr>
          <a:xfrm>
            <a:off x="4833937" y="357187"/>
            <a:ext cx="14716126" cy="3429001"/>
          </a:xfrm>
          <a:prstGeom prst="rect">
            <a:avLst/>
          </a:prstGeom>
        </p:spPr>
        <p:txBody>
          <a:bodyPr lIns="71437" tIns="71437" rIns="71437" bIns="71437"/>
          <a:lstStyle>
            <a:lvl1pPr algn="ctr" defTabSz="584200">
              <a:defRPr cap="none" sz="10000">
                <a:solidFill>
                  <a:srgbClr val="005493"/>
                </a:solidFill>
                <a:latin typeface="Source Sans Pro"/>
                <a:ea typeface="Source Sans Pro"/>
                <a:cs typeface="Source Sans Pro"/>
                <a:sym typeface="Source Sans Pro"/>
              </a:defRPr>
            </a:lvl1pPr>
          </a:lstStyle>
          <a:p>
            <a:pPr/>
            <a:r>
              <a:t>Quiz</a:t>
            </a:r>
          </a:p>
        </p:txBody>
      </p:sp>
      <p:sp>
        <p:nvSpPr>
          <p:cNvPr id="446" name="What will this return?…"/>
          <p:cNvSpPr txBox="1"/>
          <p:nvPr>
            <p:ph type="body" sz="half" idx="4294967295"/>
          </p:nvPr>
        </p:nvSpPr>
        <p:spPr>
          <a:xfrm>
            <a:off x="4237618" y="3145441"/>
            <a:ext cx="15908764" cy="4431727"/>
          </a:xfrm>
          <a:prstGeom prst="rect">
            <a:avLst/>
          </a:prstGeom>
        </p:spPr>
        <p:txBody>
          <a:bodyPr lIns="71437" tIns="71437" rIns="71437" bIns="71437"/>
          <a:lstStyle/>
          <a:p>
            <a:pPr marL="0" indent="0" defTabSz="584200">
              <a:spcBef>
                <a:spcPts val="2400"/>
              </a:spcBef>
              <a:buSzTx/>
              <a:buNone/>
              <a:defRPr sz="7000">
                <a:solidFill>
                  <a:schemeClr val="accent1">
                    <a:hueOff val="47394"/>
                    <a:satOff val="-25753"/>
                    <a:lumOff val="-7544"/>
                  </a:schemeClr>
                </a:solidFill>
                <a:latin typeface="Source Sans Pro"/>
                <a:ea typeface="Source Sans Pro"/>
                <a:cs typeface="Source Sans Pro"/>
                <a:sym typeface="Source Sans Pro"/>
              </a:defRPr>
            </a:pPr>
            <a:r>
              <a:t>What will this return?</a:t>
            </a:r>
          </a:p>
          <a:p>
            <a:pPr marL="0" indent="0" defTabSz="584200">
              <a:spcBef>
                <a:spcPts val="1500"/>
              </a:spcBef>
              <a:buSzTx/>
              <a:buNone/>
              <a:defRPr sz="6000">
                <a:solidFill>
                  <a:schemeClr val="accent1">
                    <a:hueOff val="47394"/>
                    <a:satOff val="-25753"/>
                    <a:lumOff val="-7544"/>
                  </a:schemeClr>
                </a:solidFill>
                <a:latin typeface="Monaco"/>
                <a:ea typeface="Monaco"/>
                <a:cs typeface="Monaco"/>
                <a:sym typeface="Monaco"/>
              </a:defRPr>
            </a:pPr>
            <a:r>
              <a:t>strings &lt;- c("Apple", "Pineapple")</a:t>
            </a:r>
          </a:p>
          <a:p>
            <a:pPr marL="0" indent="0" defTabSz="584200">
              <a:spcBef>
                <a:spcPts val="1500"/>
              </a:spcBef>
              <a:buSzTx/>
              <a:buNone/>
              <a:defRPr sz="6000">
                <a:solidFill>
                  <a:schemeClr val="accent1">
                    <a:hueOff val="47394"/>
                    <a:satOff val="-25753"/>
                    <a:lumOff val="-7544"/>
                  </a:schemeClr>
                </a:solidFill>
                <a:latin typeface="Monaco"/>
                <a:ea typeface="Monaco"/>
                <a:cs typeface="Monaco"/>
                <a:sym typeface="Monaco"/>
              </a:defRPr>
            </a:pPr>
            <a:r>
              <a:t>str_detect(strings, "apple")</a:t>
            </a:r>
          </a:p>
        </p:txBody>
      </p:sp>
    </p:spTree>
  </p:cSld>
  <p:clrMapOvr>
    <a:masterClrMapping/>
  </p:clrMapOvr>
  <p:transition xmlns:p14="http://schemas.microsoft.com/office/powerpoint/2010/main" spd="med" advClick="1"/>
</p:sld>
</file>

<file path=ppt/slides/slide4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8" name="Quiz"/>
          <p:cNvSpPr txBox="1"/>
          <p:nvPr>
            <p:ph type="title" idx="4294967295"/>
          </p:nvPr>
        </p:nvSpPr>
        <p:spPr>
          <a:xfrm>
            <a:off x="4833937" y="357187"/>
            <a:ext cx="14716126" cy="3429001"/>
          </a:xfrm>
          <a:prstGeom prst="rect">
            <a:avLst/>
          </a:prstGeom>
        </p:spPr>
        <p:txBody>
          <a:bodyPr lIns="71437" tIns="71437" rIns="71437" bIns="71437"/>
          <a:lstStyle>
            <a:lvl1pPr algn="ctr" defTabSz="584200">
              <a:defRPr cap="none" sz="10000">
                <a:solidFill>
                  <a:srgbClr val="005493"/>
                </a:solidFill>
                <a:latin typeface="Source Sans Pro"/>
                <a:ea typeface="Source Sans Pro"/>
                <a:cs typeface="Source Sans Pro"/>
                <a:sym typeface="Source Sans Pro"/>
              </a:defRPr>
            </a:lvl1pPr>
          </a:lstStyle>
          <a:p>
            <a:pPr/>
            <a:r>
              <a:t>Quiz</a:t>
            </a:r>
          </a:p>
        </p:txBody>
      </p:sp>
      <p:sp>
        <p:nvSpPr>
          <p:cNvPr id="449" name="What will this return?…"/>
          <p:cNvSpPr txBox="1"/>
          <p:nvPr>
            <p:ph type="body" sz="half" idx="4294967295"/>
          </p:nvPr>
        </p:nvSpPr>
        <p:spPr>
          <a:xfrm>
            <a:off x="4237618" y="3145441"/>
            <a:ext cx="15908764" cy="4431727"/>
          </a:xfrm>
          <a:prstGeom prst="rect">
            <a:avLst/>
          </a:prstGeom>
        </p:spPr>
        <p:txBody>
          <a:bodyPr lIns="71437" tIns="71437" rIns="71437" bIns="71437"/>
          <a:lstStyle/>
          <a:p>
            <a:pPr marL="0" indent="0" defTabSz="584200">
              <a:spcBef>
                <a:spcPts val="2400"/>
              </a:spcBef>
              <a:buSzTx/>
              <a:buNone/>
              <a:defRPr sz="7000">
                <a:solidFill>
                  <a:schemeClr val="accent1">
                    <a:hueOff val="47394"/>
                    <a:satOff val="-25753"/>
                    <a:lumOff val="-7544"/>
                  </a:schemeClr>
                </a:solidFill>
                <a:latin typeface="Source Sans Pro"/>
                <a:ea typeface="Source Sans Pro"/>
                <a:cs typeface="Source Sans Pro"/>
                <a:sym typeface="Source Sans Pro"/>
              </a:defRPr>
            </a:pPr>
            <a:r>
              <a:t>What will this return?</a:t>
            </a:r>
          </a:p>
          <a:p>
            <a:pPr marL="0" indent="0" defTabSz="584200">
              <a:spcBef>
                <a:spcPts val="1500"/>
              </a:spcBef>
              <a:buSzTx/>
              <a:buNone/>
              <a:defRPr sz="6000">
                <a:solidFill>
                  <a:schemeClr val="accent1">
                    <a:hueOff val="47394"/>
                    <a:satOff val="-25753"/>
                    <a:lumOff val="-7544"/>
                  </a:schemeClr>
                </a:solidFill>
                <a:latin typeface="Monaco"/>
                <a:ea typeface="Monaco"/>
                <a:cs typeface="Monaco"/>
                <a:sym typeface="Monaco"/>
              </a:defRPr>
            </a:pPr>
            <a:r>
              <a:t>strings &lt;- c("Apple", "Pineapple")</a:t>
            </a:r>
          </a:p>
          <a:p>
            <a:pPr marL="0" indent="0" defTabSz="584200">
              <a:spcBef>
                <a:spcPts val="1500"/>
              </a:spcBef>
              <a:buSzTx/>
              <a:buNone/>
              <a:defRPr sz="6000">
                <a:solidFill>
                  <a:schemeClr val="accent1">
                    <a:hueOff val="47394"/>
                    <a:satOff val="-25753"/>
                    <a:lumOff val="-7544"/>
                  </a:schemeClr>
                </a:solidFill>
                <a:latin typeface="Monaco"/>
                <a:ea typeface="Monaco"/>
                <a:cs typeface="Monaco"/>
                <a:sym typeface="Monaco"/>
              </a:defRPr>
            </a:pPr>
            <a:r>
              <a:t>str_detect(strings, "apple")</a:t>
            </a:r>
          </a:p>
        </p:txBody>
      </p:sp>
      <p:sp>
        <p:nvSpPr>
          <p:cNvPr id="450" name="FALSE  TRUE"/>
          <p:cNvSpPr txBox="1"/>
          <p:nvPr/>
        </p:nvSpPr>
        <p:spPr>
          <a:xfrm>
            <a:off x="7071699" y="7659172"/>
            <a:ext cx="10240603" cy="3699050"/>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normAutofit fontScale="100000" lnSpcReduction="0"/>
          </a:bodyPr>
          <a:lstStyle>
            <a:lvl1pPr>
              <a:spcBef>
                <a:spcPts val="1500"/>
              </a:spcBef>
              <a:defRPr sz="6000">
                <a:solidFill>
                  <a:schemeClr val="accent1">
                    <a:hueOff val="47394"/>
                    <a:satOff val="-25753"/>
                    <a:lumOff val="-7544"/>
                  </a:schemeClr>
                </a:solidFill>
                <a:latin typeface="Monaco"/>
                <a:ea typeface="Monaco"/>
                <a:cs typeface="Monaco"/>
                <a:sym typeface="Monaco"/>
              </a:defRPr>
            </a:lvl1pPr>
          </a:lstStyle>
          <a:p>
            <a:pPr/>
            <a:r>
              <a:t>FALSE  TRUE</a:t>
            </a:r>
          </a:p>
        </p:txBody>
      </p:sp>
    </p:spTree>
  </p:cSld>
  <p:clrMapOvr>
    <a:masterClrMapping/>
  </p:clrMapOvr>
  <p:transition xmlns:p14="http://schemas.microsoft.com/office/powerpoint/2010/main" spd="med" advClick="1"/>
</p:sld>
</file>

<file path=ppt/slides/slide4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54" name="Screen Shot 2020-11-14 at 11.58.43 AM.png" descr="Screen Shot 2020-11-14 at 11.58.43 AM.png"/>
          <p:cNvPicPr>
            <a:picLocks noChangeAspect="1"/>
          </p:cNvPicPr>
          <p:nvPr>
            <p:ph type="pic" idx="21"/>
          </p:nvPr>
        </p:nvPicPr>
        <p:blipFill>
          <a:blip r:embed="rId3">
            <a:extLst/>
          </a:blip>
          <a:srcRect l="0" t="23458" r="0" b="23458"/>
          <a:stretch>
            <a:fillRect/>
          </a:stretch>
        </p:blipFill>
        <p:spPr>
          <a:xfrm>
            <a:off x="5635830" y="673100"/>
            <a:ext cx="13115878" cy="8737601"/>
          </a:xfrm>
          <a:prstGeom prst="rect">
            <a:avLst/>
          </a:prstGeom>
        </p:spPr>
      </p:pic>
      <p:sp>
        <p:nvSpPr>
          <p:cNvPr id="455" name="Regular Expressions"/>
          <p:cNvSpPr txBox="1"/>
          <p:nvPr>
            <p:ph type="title"/>
          </p:nvPr>
        </p:nvSpPr>
        <p:spPr>
          <a:prstGeom prst="rect">
            <a:avLst/>
          </a:prstGeom>
        </p:spPr>
        <p:txBody>
          <a:bodyPr/>
          <a:lstStyle/>
          <a:p>
            <a:pPr/>
            <a:r>
              <a:t>Regular Expressions</a:t>
            </a:r>
          </a:p>
        </p:txBody>
      </p:sp>
      <p:sp>
        <p:nvSpPr>
          <p:cNvPr id="456" name="Advanced, flexible string detection"/>
          <p:cNvSpPr txBox="1"/>
          <p:nvPr>
            <p:ph type="body" sz="quarter" idx="1"/>
          </p:nvPr>
        </p:nvSpPr>
        <p:spPr>
          <a:prstGeom prst="rect">
            <a:avLst/>
          </a:prstGeom>
        </p:spPr>
        <p:txBody>
          <a:bodyPr/>
          <a:lstStyle/>
          <a:p>
            <a:pPr/>
            <a:r>
              <a:t>Advanced, flexible string detection </a:t>
            </a:r>
          </a:p>
        </p:txBody>
      </p:sp>
    </p:spTree>
  </p:cSld>
  <p:clrMapOvr>
    <a:masterClrMapping/>
  </p:clrMapOvr>
  <p:transition xmlns:p14="http://schemas.microsoft.com/office/powerpoint/2010/main" spd="med" advClick="1"/>
</p:sld>
</file>

<file path=ppt/slides/slide4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60" name="Screen Shot 2020-11-16 at 6.05.50 AM.png" descr="Screen Shot 2020-11-16 at 6.05.50 AM.png"/>
          <p:cNvPicPr>
            <a:picLocks noChangeAspect="1"/>
          </p:cNvPicPr>
          <p:nvPr>
            <p:ph type="pic" idx="21"/>
          </p:nvPr>
        </p:nvPicPr>
        <p:blipFill>
          <a:blip r:embed="rId3">
            <a:extLst/>
          </a:blip>
          <a:srcRect l="0" t="0" r="0" b="0"/>
          <a:stretch>
            <a:fillRect/>
          </a:stretch>
        </p:blipFill>
        <p:spPr>
          <a:xfrm>
            <a:off x="4207602" y="673100"/>
            <a:ext cx="15972333" cy="8737601"/>
          </a:xfrm>
          <a:prstGeom prst="rect">
            <a:avLst/>
          </a:prstGeom>
        </p:spPr>
      </p:pic>
      <p:sp>
        <p:nvSpPr>
          <p:cNvPr id="461" name="Regular Expressions"/>
          <p:cNvSpPr txBox="1"/>
          <p:nvPr>
            <p:ph type="title"/>
          </p:nvPr>
        </p:nvSpPr>
        <p:spPr>
          <a:prstGeom prst="rect">
            <a:avLst/>
          </a:prstGeom>
        </p:spPr>
        <p:txBody>
          <a:bodyPr/>
          <a:lstStyle/>
          <a:p>
            <a:pPr/>
            <a:r>
              <a:t>Regular Expressions</a:t>
            </a:r>
          </a:p>
        </p:txBody>
      </p:sp>
      <p:sp>
        <p:nvSpPr>
          <p:cNvPr id="462" name="Advanced, flexible string detection Page 2 of Cheat Sheet"/>
          <p:cNvSpPr txBox="1"/>
          <p:nvPr>
            <p:ph type="body" sz="quarter" idx="1"/>
          </p:nvPr>
        </p:nvSpPr>
        <p:spPr>
          <a:prstGeom prst="rect">
            <a:avLst/>
          </a:prstGeom>
        </p:spPr>
        <p:txBody>
          <a:bodyPr/>
          <a:lstStyle/>
          <a:p>
            <a:pPr defTabSz="759459">
              <a:defRPr sz="4968"/>
            </a:pPr>
            <a:r>
              <a:t>Advanced, flexible string detection</a:t>
            </a:r>
            <a:br/>
            <a:r>
              <a:t>Page 2 of Cheat Sheet </a:t>
            </a:r>
          </a:p>
        </p:txBody>
      </p:sp>
    </p:spTree>
  </p:cSld>
  <p:clrMapOvr>
    <a:masterClrMapping/>
  </p:clrMapOvr>
  <p:transition xmlns:p14="http://schemas.microsoft.com/office/powerpoint/2010/main" spd="med" advClick="1"/>
</p:sld>
</file>

<file path=ppt/slides/slide4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66" name="regular_expressions.png" descr="regular_expressions.png"/>
          <p:cNvPicPr>
            <a:picLocks noChangeAspect="1"/>
          </p:cNvPicPr>
          <p:nvPr>
            <p:ph type="pic" idx="21"/>
          </p:nvPr>
        </p:nvPicPr>
        <p:blipFill>
          <a:blip r:embed="rId3">
            <a:extLst/>
          </a:blip>
          <a:srcRect l="0" t="0" r="0" b="0"/>
          <a:stretch>
            <a:fillRect/>
          </a:stretch>
        </p:blipFill>
        <p:spPr>
          <a:xfrm>
            <a:off x="5413087" y="0"/>
            <a:ext cx="13557826" cy="13716000"/>
          </a:xfrm>
          <a:prstGeom prst="rect">
            <a:avLst/>
          </a:prstGeom>
        </p:spPr>
      </p:pic>
    </p:spTree>
  </p:cSld>
  <p:clrMapOvr>
    <a:masterClrMapping/>
  </p:clrMapOvr>
  <p:transition xmlns:p14="http://schemas.microsoft.com/office/powerpoint/2010/main" spd="med" advClick="1"/>
</p:sld>
</file>

<file path=ppt/slides/slide4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0" name="\w*[aeiouy]\b"/>
          <p:cNvSpPr txBox="1"/>
          <p:nvPr>
            <p:ph type="title"/>
          </p:nvPr>
        </p:nvSpPr>
        <p:spPr>
          <a:prstGeom prst="rect">
            <a:avLst/>
          </a:prstGeom>
        </p:spPr>
        <p:txBody>
          <a:bodyPr/>
          <a:lstStyle/>
          <a:p>
            <a:pPr/>
            <a:r>
              <a:t>\w*[aeiouy]\b</a:t>
            </a:r>
          </a:p>
        </p:txBody>
      </p:sp>
      <p:graphicFrame>
        <p:nvGraphicFramePr>
          <p:cNvPr id="471" name="Table 2"/>
          <p:cNvGraphicFramePr/>
          <p:nvPr/>
        </p:nvGraphicFramePr>
        <p:xfrm>
          <a:off x="7442200" y="3162300"/>
          <a:ext cx="9525000" cy="9296400"/>
        </p:xfrm>
        <a:graphic xmlns:a="http://schemas.openxmlformats.org/drawingml/2006/main">
          <a:graphicData uri="http://schemas.openxmlformats.org/drawingml/2006/table">
            <a:tbl>
              <a:tblPr firstCol="0" firstRow="1" lastCol="0" lastRow="0" bandCol="0" bandRow="0" rtl="0">
                <a:tableStyleId>{8F44A2F1-9E1F-4B54-A3A2-5F16C0AD49E2}</a:tableStyleId>
              </a:tblPr>
              <a:tblGrid>
                <a:gridCol w="4749800"/>
                <a:gridCol w="4749800"/>
              </a:tblGrid>
              <a:tr h="1854200">
                <a:tc>
                  <a:txBody>
                    <a:bodyPr/>
                    <a:lstStyle/>
                    <a:p>
                      <a:pPr defTabSz="914400">
                        <a:tabLst>
                          <a:tab pos="914400" algn="l"/>
                        </a:tabLst>
                        <a:defRPr sz="1800">
                          <a:solidFill>
                            <a:srgbClr val="000000"/>
                          </a:solidFill>
                        </a:defRPr>
                      </a:pPr>
                      <a:r>
                        <a:rPr sz="5600">
                          <a:solidFill>
                            <a:srgbClr val="FFFFFF"/>
                          </a:solidFill>
                          <a:effectLst>
                            <a:outerShdw sx="100000" sy="100000" kx="0" ky="0" algn="b" rotWithShape="0" blurRad="25400" dist="25400" dir="5400000">
                              <a:srgbClr val="000000">
                                <a:alpha val="60000"/>
                              </a:srgbClr>
                            </a:outerShdw>
                          </a:effectLst>
                          <a:sym typeface="Gill Sans"/>
                        </a:rPr>
                        <a:t>Symbol</a:t>
                      </a:r>
                    </a:p>
                  </a:txBody>
                  <a:tcPr marL="50800" marR="50800" marT="50800" marB="50800" anchor="ctr" anchorCtr="0" horzOverflow="overflow">
                    <a:blipFill rotWithShape="1">
                      <a:blip r:embed="rId3"/>
                      <a:srcRect l="0" t="0" r="0" b="0"/>
                      <a:tile tx="0" ty="0" sx="100000" sy="100000" flip="none" algn="tl"/>
                    </a:blipFill>
                  </a:tcPr>
                </a:tc>
                <a:tc>
                  <a:txBody>
                    <a:bodyPr/>
                    <a:lstStyle/>
                    <a:p>
                      <a:pPr defTabSz="914400">
                        <a:tabLst>
                          <a:tab pos="914400" algn="l"/>
                        </a:tabLst>
                        <a:defRPr sz="1800">
                          <a:solidFill>
                            <a:srgbClr val="000000"/>
                          </a:solidFill>
                        </a:defRPr>
                      </a:pPr>
                      <a:r>
                        <a:rPr sz="5600">
                          <a:solidFill>
                            <a:srgbClr val="FFFFFF"/>
                          </a:solidFill>
                          <a:effectLst>
                            <a:outerShdw sx="100000" sy="100000" kx="0" ky="0" algn="b" rotWithShape="0" blurRad="25400" dist="25400" dir="5400000">
                              <a:srgbClr val="000000">
                                <a:alpha val="60000"/>
                              </a:srgbClr>
                            </a:outerShdw>
                          </a:effectLst>
                          <a:sym typeface="Gill Sans"/>
                        </a:rPr>
                        <a:t>Meaning</a:t>
                      </a:r>
                    </a:p>
                  </a:txBody>
                  <a:tcPr marL="50800" marR="50800" marT="50800" marB="50800" anchor="ctr" anchorCtr="0" horzOverflow="overflow">
                    <a:blipFill rotWithShape="1">
                      <a:blip r:embed="rId3"/>
                      <a:srcRect l="0" t="0" r="0" b="0"/>
                      <a:tile tx="0" ty="0" sx="100000" sy="100000" flip="none" algn="tl"/>
                    </a:blipFill>
                  </a:tcPr>
                </a:tc>
              </a:tr>
              <a:tr h="1854200">
                <a:tc>
                  <a:txBody>
                    <a:bodyPr/>
                    <a:lstStyle/>
                    <a:p>
                      <a:pPr defTabSz="914400">
                        <a:tabLst>
                          <a:tab pos="914400" algn="l"/>
                        </a:tabLst>
                        <a:defRPr sz="1800"/>
                      </a:pPr>
                      <a:r>
                        <a:rPr sz="5000">
                          <a:solidFill>
                            <a:srgbClr val="FFFFFF"/>
                          </a:solidFill>
                          <a:sym typeface="Gill Sans"/>
                        </a:rPr>
                        <a:t>\w</a:t>
                      </a:r>
                    </a:p>
                  </a:txBody>
                  <a:tcPr marL="50800" marR="50800" marT="50800" marB="50800" anchor="ctr" anchorCtr="0" horzOverflow="overflow"/>
                </a:tc>
                <a:tc>
                  <a:txBody>
                    <a:bodyPr/>
                    <a:lstStyle/>
                    <a:p>
                      <a:pPr defTabSz="914400">
                        <a:tabLst>
                          <a:tab pos="914400" algn="l"/>
                        </a:tabLst>
                        <a:defRPr sz="1800"/>
                      </a:pPr>
                      <a:r>
                        <a:rPr sz="5000">
                          <a:solidFill>
                            <a:srgbClr val="FFFFFF"/>
                          </a:solidFill>
                          <a:sym typeface="Gill Sans"/>
                        </a:rPr>
                        <a:t>"word character"</a:t>
                      </a:r>
                    </a:p>
                  </a:txBody>
                  <a:tcPr marL="50800" marR="50800" marT="50800" marB="50800" anchor="ctr" anchorCtr="0" horzOverflow="overflow"/>
                </a:tc>
              </a:tr>
              <a:tr h="1854200">
                <a:tc>
                  <a:txBody>
                    <a:bodyPr/>
                    <a:lstStyle/>
                    <a:p>
                      <a:pPr defTabSz="914400">
                        <a:tabLst>
                          <a:tab pos="914400" algn="l"/>
                        </a:tabLst>
                        <a:defRPr sz="1800"/>
                      </a:pPr>
                      <a:r>
                        <a:rPr sz="5000">
                          <a:solidFill>
                            <a:srgbClr val="FFFFFF"/>
                          </a:solidFill>
                          <a:sym typeface="Gill Sans"/>
                        </a:rPr>
                        <a:t>*</a:t>
                      </a:r>
                    </a:p>
                  </a:txBody>
                  <a:tcPr marL="50800" marR="50800" marT="50800" marB="50800" anchor="ctr" anchorCtr="0" horzOverflow="overflow"/>
                </a:tc>
                <a:tc>
                  <a:txBody>
                    <a:bodyPr/>
                    <a:lstStyle/>
                    <a:p>
                      <a:pPr defTabSz="914400">
                        <a:tabLst>
                          <a:tab pos="914400" algn="l"/>
                        </a:tabLst>
                        <a:defRPr sz="1800"/>
                      </a:pPr>
                      <a:r>
                        <a:rPr sz="5000">
                          <a:solidFill>
                            <a:srgbClr val="FFFFFF"/>
                          </a:solidFill>
                          <a:sym typeface="Gill Sans"/>
                        </a:rPr>
                        <a:t>"any number of"</a:t>
                      </a:r>
                    </a:p>
                  </a:txBody>
                  <a:tcPr marL="50800" marR="50800" marT="50800" marB="50800" anchor="ctr" anchorCtr="0" horzOverflow="overflow"/>
                </a:tc>
              </a:tr>
              <a:tr h="1854200">
                <a:tc>
                  <a:txBody>
                    <a:bodyPr/>
                    <a:lstStyle/>
                    <a:p>
                      <a:pPr defTabSz="914400">
                        <a:tabLst>
                          <a:tab pos="914400" algn="l"/>
                        </a:tabLst>
                        <a:defRPr sz="1800"/>
                      </a:pPr>
                      <a:r>
                        <a:rPr sz="5000">
                          <a:solidFill>
                            <a:srgbClr val="FFFFFF"/>
                          </a:solidFill>
                          <a:sym typeface="Gill Sans"/>
                        </a:rPr>
                        <a:t>[aeiouy]</a:t>
                      </a:r>
                    </a:p>
                  </a:txBody>
                  <a:tcPr marL="50800" marR="50800" marT="50800" marB="50800" anchor="ctr" anchorCtr="0" horzOverflow="overflow"/>
                </a:tc>
                <a:tc>
                  <a:txBody>
                    <a:bodyPr/>
                    <a:lstStyle/>
                    <a:p>
                      <a:pPr defTabSz="914400">
                        <a:tabLst>
                          <a:tab pos="914400" algn="l"/>
                        </a:tabLst>
                        <a:defRPr sz="1800"/>
                      </a:pPr>
                      <a:r>
                        <a:rPr sz="5000">
                          <a:solidFill>
                            <a:srgbClr val="FFFFFF"/>
                          </a:solidFill>
                          <a:sym typeface="Gill Sans"/>
                        </a:rPr>
                        <a:t>"any character in between the []</a:t>
                      </a:r>
                    </a:p>
                  </a:txBody>
                  <a:tcPr marL="50800" marR="50800" marT="50800" marB="50800" anchor="ctr" anchorCtr="0" horzOverflow="overflow"/>
                </a:tc>
              </a:tr>
              <a:tr h="1854200">
                <a:tc>
                  <a:txBody>
                    <a:bodyPr/>
                    <a:lstStyle/>
                    <a:p>
                      <a:pPr defTabSz="914400">
                        <a:tabLst>
                          <a:tab pos="914400" algn="l"/>
                        </a:tabLst>
                        <a:defRPr sz="1800"/>
                      </a:pPr>
                      <a:r>
                        <a:rPr sz="5000">
                          <a:solidFill>
                            <a:srgbClr val="FFFFFF"/>
                          </a:solidFill>
                          <a:sym typeface="Gill Sans"/>
                        </a:rPr>
                        <a:t>\b</a:t>
                      </a:r>
                    </a:p>
                  </a:txBody>
                  <a:tcPr marL="50800" marR="50800" marT="50800" marB="50800" anchor="ctr" anchorCtr="0" horzOverflow="overflow"/>
                </a:tc>
                <a:tc>
                  <a:txBody>
                    <a:bodyPr/>
                    <a:lstStyle/>
                    <a:p>
                      <a:pPr defTabSz="914400">
                        <a:tabLst>
                          <a:tab pos="914400" algn="l"/>
                        </a:tabLst>
                        <a:defRPr sz="1800"/>
                      </a:pPr>
                      <a:r>
                        <a:rPr sz="5000">
                          <a:solidFill>
                            <a:srgbClr val="FFFFFF"/>
                          </a:solidFill>
                          <a:sym typeface="Gill Sans"/>
                        </a:rPr>
                        <a:t>"word boundary"</a:t>
                      </a:r>
                    </a:p>
                  </a:txBody>
                  <a:tcPr marL="50800" marR="50800" marT="50800" marB="50800" anchor="ctr" anchorCtr="0" horzOverflow="overflow"/>
                </a:tc>
              </a:tr>
            </a:tbl>
          </a:graphicData>
        </a:graphic>
      </p:graphicFrame>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8" name="Open Non-Numeric-Data.Rmd"/>
          <p:cNvSpPr txBox="1"/>
          <p:nvPr>
            <p:ph type="body" sz="half" idx="4294967295"/>
          </p:nvPr>
        </p:nvSpPr>
        <p:spPr>
          <a:xfrm>
            <a:off x="5718190" y="3465445"/>
            <a:ext cx="12947620" cy="6785110"/>
          </a:xfrm>
          <a:prstGeom prst="rect">
            <a:avLst/>
          </a:prstGeom>
        </p:spPr>
        <p:txBody>
          <a:bodyPr lIns="71437" tIns="71437" rIns="71437" bIns="71437"/>
          <a:lstStyle/>
          <a:p>
            <a:pPr marL="0" indent="0">
              <a:spcBef>
                <a:spcPts val="5900"/>
              </a:spcBef>
              <a:buSzTx/>
              <a:buNone/>
              <a:defRPr sz="6700">
                <a:solidFill>
                  <a:srgbClr val="005493"/>
                </a:solidFill>
                <a:latin typeface="Source Sans Pro"/>
                <a:ea typeface="Source Sans Pro"/>
                <a:cs typeface="Source Sans Pro"/>
                <a:sym typeface="Source Sans Pro"/>
              </a:defRPr>
            </a:pPr>
            <a:r>
              <a:t>Open </a:t>
            </a:r>
            <a:r>
              <a:rPr b="1"/>
              <a:t>Non-Numeric-Data.Rmd</a:t>
            </a:r>
          </a:p>
        </p:txBody>
      </p:sp>
    </p:spTree>
  </p:cSld>
  <p:clrMapOvr>
    <a:masterClrMapping/>
  </p:clrMapOvr>
  <p:transition xmlns:p14="http://schemas.microsoft.com/office/powerpoint/2010/main" spd="med" advClick="1"/>
</p:sld>
</file>

<file path=ppt/slides/slide5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75" name="Screen Shot 2020-11-14 at 12.21.39 PM.png" descr="Screen Shot 2020-11-14 at 12.21.39 PM.png"/>
          <p:cNvPicPr>
            <a:picLocks noChangeAspect="1"/>
          </p:cNvPicPr>
          <p:nvPr>
            <p:ph type="pic" idx="21"/>
          </p:nvPr>
        </p:nvPicPr>
        <p:blipFill>
          <a:blip r:embed="rId3">
            <a:extLst/>
          </a:blip>
          <a:srcRect l="0" t="0" r="0" b="0"/>
          <a:stretch>
            <a:fillRect/>
          </a:stretch>
        </p:blipFill>
        <p:spPr>
          <a:xfrm>
            <a:off x="3125968" y="2750038"/>
            <a:ext cx="18135601" cy="4583724"/>
          </a:xfrm>
          <a:prstGeom prst="rect">
            <a:avLst/>
          </a:prstGeom>
        </p:spPr>
      </p:pic>
      <p:sp>
        <p:nvSpPr>
          <p:cNvPr id="476" name="\ becomes \\"/>
          <p:cNvSpPr txBox="1"/>
          <p:nvPr>
            <p:ph type="title"/>
          </p:nvPr>
        </p:nvSpPr>
        <p:spPr>
          <a:prstGeom prst="rect">
            <a:avLst/>
          </a:prstGeom>
        </p:spPr>
        <p:txBody>
          <a:bodyPr/>
          <a:lstStyle/>
          <a:p>
            <a:pPr/>
            <a:r>
              <a:t>\ becomes \\</a:t>
            </a:r>
          </a:p>
        </p:txBody>
      </p:sp>
    </p:spTree>
  </p:cSld>
  <p:clrMapOvr>
    <a:masterClrMapping/>
  </p:clrMapOvr>
  <p:transition xmlns:p14="http://schemas.microsoft.com/office/powerpoint/2010/main" spd="med" advClick="1"/>
</p:sld>
</file>

<file path=ppt/slides/slide5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0" name="Your Turn"/>
          <p:cNvSpPr txBox="1"/>
          <p:nvPr>
            <p:ph type="title" idx="4294967295"/>
          </p:nvPr>
        </p:nvSpPr>
        <p:spPr>
          <a:xfrm>
            <a:off x="4833937" y="9420"/>
            <a:ext cx="14716126" cy="3429001"/>
          </a:xfrm>
          <a:prstGeom prst="rect">
            <a:avLst/>
          </a:prstGeom>
        </p:spPr>
        <p:txBody>
          <a:bodyPr lIns="71437" tIns="71437" rIns="71437" bIns="71437"/>
          <a:lstStyle>
            <a:lvl1pPr algn="ctr" defTabSz="584200">
              <a:defRPr cap="none" sz="10000">
                <a:solidFill>
                  <a:srgbClr val="005493"/>
                </a:solidFill>
                <a:latin typeface="Source Sans Pro"/>
                <a:ea typeface="Source Sans Pro"/>
                <a:cs typeface="Source Sans Pro"/>
                <a:sym typeface="Source Sans Pro"/>
              </a:defRPr>
            </a:lvl1pPr>
          </a:lstStyle>
          <a:p>
            <a:pPr/>
            <a:r>
              <a:t>Your Turn</a:t>
            </a:r>
          </a:p>
        </p:txBody>
      </p:sp>
      <p:sp>
        <p:nvSpPr>
          <p:cNvPr id="481" name="How many names end in a vowel anyways?…"/>
          <p:cNvSpPr txBox="1"/>
          <p:nvPr>
            <p:ph type="body" idx="4294967295"/>
          </p:nvPr>
        </p:nvSpPr>
        <p:spPr>
          <a:xfrm>
            <a:off x="1445226" y="3235771"/>
            <a:ext cx="21493548" cy="7244458"/>
          </a:xfrm>
          <a:prstGeom prst="rect">
            <a:avLst/>
          </a:prstGeom>
        </p:spPr>
        <p:txBody>
          <a:bodyPr lIns="71437" tIns="71437" rIns="71437" bIns="71437"/>
          <a:lstStyle/>
          <a:p>
            <a:pPr marL="0" indent="0" defTabSz="668655">
              <a:spcBef>
                <a:spcPts val="4700"/>
              </a:spcBef>
              <a:buSzTx/>
              <a:buNone/>
              <a:defRPr sz="4860">
                <a:solidFill>
                  <a:srgbClr val="005493"/>
                </a:solidFill>
                <a:latin typeface="Source Sans Pro"/>
                <a:ea typeface="Source Sans Pro"/>
                <a:cs typeface="Source Sans Pro"/>
                <a:sym typeface="Source Sans Pro"/>
              </a:defRPr>
            </a:pPr>
            <a:r>
              <a:t>How many names end in a vowel anyways?</a:t>
            </a:r>
          </a:p>
          <a:p>
            <a:pPr marL="1314286" indent="-689229" defTabSz="668655">
              <a:spcBef>
                <a:spcPts val="4700"/>
              </a:spcBef>
              <a:buSzPct val="100000"/>
              <a:buAutoNum type="arabicPeriod" startAt="1"/>
              <a:defRPr sz="4860">
                <a:solidFill>
                  <a:srgbClr val="005493"/>
                </a:solidFill>
                <a:latin typeface="Source Sans Pro"/>
                <a:ea typeface="Source Sans Pro"/>
                <a:cs typeface="Source Sans Pro"/>
                <a:sym typeface="Source Sans Pro"/>
              </a:defRPr>
            </a:pPr>
            <a:r>
              <a:t>Winnow babynames to distinct names with:</a:t>
            </a:r>
          </a:p>
          <a:p>
            <a:pPr lvl="3" marL="0" indent="1998617" defTabSz="668655">
              <a:spcBef>
                <a:spcPts val="4700"/>
              </a:spcBef>
              <a:buSzTx/>
              <a:buNone/>
              <a:defRPr sz="4860">
                <a:solidFill>
                  <a:srgbClr val="005493"/>
                </a:solidFill>
                <a:latin typeface="Source Sans Pro"/>
                <a:ea typeface="Source Sans Pro"/>
                <a:cs typeface="Source Sans Pro"/>
                <a:sym typeface="Source Sans Pro"/>
              </a:defRPr>
            </a:pPr>
            <a:r>
              <a:t>babynames %&gt;% distinct(name)</a:t>
            </a:r>
          </a:p>
          <a:p>
            <a:pPr marL="1314286" indent="-689229" defTabSz="668655">
              <a:spcBef>
                <a:spcPts val="4700"/>
              </a:spcBef>
              <a:buSzPct val="100000"/>
              <a:buAutoNum type="arabicPeriod" startAt="1"/>
              <a:defRPr sz="4860">
                <a:solidFill>
                  <a:srgbClr val="005493"/>
                </a:solidFill>
                <a:latin typeface="Source Sans Pro"/>
                <a:ea typeface="Source Sans Pro"/>
                <a:cs typeface="Source Sans Pro"/>
                <a:sym typeface="Source Sans Pro"/>
              </a:defRPr>
            </a:pPr>
            <a:r>
              <a:t>Use str_detect() to detect names that end in a vowel (pattern = "\\w*[aeiouy]\\b")</a:t>
            </a:r>
          </a:p>
          <a:p>
            <a:pPr marL="1314286" indent="-689229" defTabSz="668655">
              <a:spcBef>
                <a:spcPts val="4700"/>
              </a:spcBef>
              <a:buSzPct val="100000"/>
              <a:buAutoNum type="arabicPeriod" startAt="1"/>
              <a:defRPr sz="4860">
                <a:solidFill>
                  <a:srgbClr val="005493"/>
                </a:solidFill>
                <a:latin typeface="Source Sans Pro"/>
                <a:ea typeface="Source Sans Pro"/>
                <a:cs typeface="Source Sans Pro"/>
                <a:sym typeface="Source Sans Pro"/>
              </a:defRPr>
            </a:pPr>
            <a:r>
              <a:t>Calculate the number of names that end in a vowel</a:t>
            </a:r>
          </a:p>
        </p:txBody>
      </p:sp>
      <p:pic>
        <p:nvPicPr>
          <p:cNvPr id="482" name="Timer_Black_W_10_Alarm-6.mov" descr="Timer_Black_W_10_Alarm-6.mov"/>
          <p:cNvPicPr>
            <a:picLocks noChangeAspect="0"/>
          </p:cNvPicPr>
          <p:nvPr>
            <a:videoFile r:link="rId2"/>
            <p:extLst>
              <p:ext uri="{DAA4B4D4-6D71-4841-9C94-3DE7FCFB9230}">
                <p14:media xmlns:p14="http://schemas.microsoft.com/office/powerpoint/2010/main" r:embed="rId3"/>
              </p:ext>
            </p:extLst>
          </p:nvPr>
        </p:nvPicPr>
        <p:blipFill>
          <a:blip r:embed="rId4">
            <a:extLst/>
          </a:blip>
          <a:stretch>
            <a:fillRect/>
          </a:stretch>
        </p:blipFill>
        <p:spPr>
          <a:xfrm>
            <a:off x="19088406" y="11645648"/>
            <a:ext cx="4544635" cy="1359812"/>
          </a:xfrm>
          <a:prstGeom prst="rect">
            <a:avLst/>
          </a:prstGeom>
          <a:ln w="12700">
            <a:solidFill>
              <a:srgbClr val="A6AAA9"/>
            </a:solidFill>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310000" fill="hold"/>
                                        <p:tgtEl>
                                          <p:spTgt spid="482"/>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7" fill="hold" display="0">
                  <p:stCondLst>
                    <p:cond delay="indefinite"/>
                  </p:stCondLst>
                </p:cTn>
                <p:tgtEl>
                  <p:spTgt spid="482"/>
                </p:tgtEl>
              </p:cMediaNode>
            </p:video>
            <p:seq concurrent="1" prevAc="none" nextAc="seek">
              <p:cTn id="8" evtFilter="cancelBubble" nodeType="interactiveSeq" restart="whenNotActive" fill="hold">
                <p:stCondLst>
                  <p:cond delay="0" evt="onClick">
                    <p:tgtEl>
                      <p:spTgt spid="482"/>
                    </p:tgtEl>
                  </p:cond>
                </p:stCondLst>
                <p:endSync delay="0" evt="end">
                  <p:rtn val="all"/>
                </p:endSync>
                <p:childTnLst>
                  <p:par>
                    <p:cTn id="9" fill="hold">
                      <p:stCondLst>
                        <p:cond delay="0"/>
                      </p:stCondLst>
                      <p:childTnLst>
                        <p:par>
                          <p:cTn id="10" fill="hold">
                            <p:stCondLst>
                              <p:cond delay="0"/>
                            </p:stCondLst>
                            <p:childTnLst>
                              <p:par>
                                <p:cTn id="11" presetClass="mediacall" nodeType="clickEffect" presetSubtype="0" presetID="2" fill="hold">
                                  <p:stCondLst>
                                    <p:cond delay="0"/>
                                  </p:stCondLst>
                                  <p:childTnLst>
                                    <p:cmd type="call" cmd="togglePause">
                                      <p:cBhvr>
                                        <p:cTn id="12" dur="1" fill="hold"/>
                                        <p:tgtEl>
                                          <p:spTgt spid="482"/>
                                        </p:tgtEl>
                                      </p:cBhvr>
                                    </p:cmd>
                                  </p:childTnLst>
                                </p:cTn>
                              </p:par>
                            </p:childTnLst>
                          </p:cTn>
                        </p:par>
                      </p:childTnLst>
                    </p:cTn>
                  </p:par>
                </p:childTnLst>
              </p:cTn>
              <p:nextCondLst>
                <p:cond delay="0" evt="onClick">
                  <p:tgtEl>
                    <p:spTgt spid="482"/>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4" name="Rectangle"/>
          <p:cNvSpPr/>
          <p:nvPr/>
        </p:nvSpPr>
        <p:spPr>
          <a:xfrm>
            <a:off x="722409" y="785506"/>
            <a:ext cx="22939182" cy="8055351"/>
          </a:xfrm>
          <a:prstGeom prst="rect">
            <a:avLst/>
          </a:prstGeom>
          <a:solidFill>
            <a:srgbClr val="F0F2F4"/>
          </a:solidFill>
          <a:ln w="12700">
            <a:solidFill>
              <a:srgbClr val="000000"/>
            </a:solidFill>
            <a:miter lim="400000"/>
          </a:ln>
        </p:spPr>
        <p:txBody>
          <a:bodyPr lIns="50800" tIns="50800" rIns="50800" bIns="50800" anchor="ctr"/>
          <a:lstStyle/>
          <a:p>
            <a:pPr>
              <a:defRPr sz="4000">
                <a:solidFill>
                  <a:srgbClr val="FFFFFF"/>
                </a:solidFill>
                <a:effectLst>
                  <a:outerShdw sx="100000" sy="100000" kx="0" ky="0" algn="b" rotWithShape="0" blurRad="38100" dist="12700" dir="5400000">
                    <a:srgbClr val="000000">
                      <a:alpha val="50000"/>
                    </a:srgbClr>
                  </a:outerShdw>
                </a:effectLst>
              </a:defRPr>
            </a:pPr>
          </a:p>
        </p:txBody>
      </p:sp>
      <p:sp>
        <p:nvSpPr>
          <p:cNvPr id="485" name="babynames %&gt;%…"/>
          <p:cNvSpPr txBox="1"/>
          <p:nvPr/>
        </p:nvSpPr>
        <p:spPr>
          <a:xfrm>
            <a:off x="933550" y="979052"/>
            <a:ext cx="22352831" cy="791683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lgn="l">
              <a:spcBef>
                <a:spcPts val="1500"/>
              </a:spcBef>
              <a:defRPr sz="5000">
                <a:solidFill>
                  <a:schemeClr val="accent1"/>
                </a:solidFill>
                <a:latin typeface="Monaco"/>
                <a:ea typeface="Monaco"/>
                <a:cs typeface="Monaco"/>
                <a:sym typeface="Monaco"/>
              </a:defRPr>
            </a:pPr>
            <a:r>
              <a:rPr>
                <a:solidFill>
                  <a:srgbClr val="000000"/>
                </a:solidFill>
              </a:rPr>
              <a:t>babynames %&gt;%</a:t>
            </a:r>
            <a:endParaRPr>
              <a:solidFill>
                <a:srgbClr val="000000"/>
              </a:solidFill>
            </a:endParaRPr>
          </a:p>
          <a:p>
            <a:pPr algn="l">
              <a:spcBef>
                <a:spcPts val="1500"/>
              </a:spcBef>
              <a:defRPr sz="5000">
                <a:solidFill>
                  <a:schemeClr val="accent1"/>
                </a:solidFill>
                <a:latin typeface="Monaco"/>
                <a:ea typeface="Monaco"/>
                <a:cs typeface="Monaco"/>
                <a:sym typeface="Monaco"/>
              </a:defRPr>
            </a:pPr>
            <a:r>
              <a:rPr>
                <a:solidFill>
                  <a:srgbClr val="000000"/>
                </a:solidFill>
              </a:rPr>
              <a:t>  distinct(name) %&gt;%</a:t>
            </a:r>
            <a:endParaRPr>
              <a:solidFill>
                <a:srgbClr val="000000"/>
              </a:solidFill>
            </a:endParaRPr>
          </a:p>
          <a:p>
            <a:pPr algn="l">
              <a:spcBef>
                <a:spcPts val="1500"/>
              </a:spcBef>
              <a:defRPr sz="5000">
                <a:solidFill>
                  <a:schemeClr val="accent1"/>
                </a:solidFill>
                <a:latin typeface="Monaco"/>
                <a:ea typeface="Monaco"/>
                <a:cs typeface="Monaco"/>
                <a:sym typeface="Monaco"/>
              </a:defRPr>
            </a:pPr>
            <a:r>
              <a:rPr>
                <a:solidFill>
                  <a:srgbClr val="000000"/>
                </a:solidFill>
              </a:rPr>
              <a:t>  mutate(vowel = str_detect(name, "\\w*[aeiouy]\\b")) %&gt;%</a:t>
            </a:r>
            <a:endParaRPr>
              <a:solidFill>
                <a:srgbClr val="000000"/>
              </a:solidFill>
            </a:endParaRPr>
          </a:p>
          <a:p>
            <a:pPr algn="l">
              <a:spcBef>
                <a:spcPts val="1500"/>
              </a:spcBef>
              <a:defRPr sz="5000">
                <a:solidFill>
                  <a:schemeClr val="accent1"/>
                </a:solidFill>
                <a:latin typeface="Monaco"/>
                <a:ea typeface="Monaco"/>
                <a:cs typeface="Monaco"/>
                <a:sym typeface="Monaco"/>
              </a:defRPr>
            </a:pPr>
            <a:r>
              <a:rPr>
                <a:solidFill>
                  <a:srgbClr val="000000"/>
                </a:solidFill>
              </a:rPr>
              <a:t>  summarise(n = n(), n_vowel = sum(vowel))</a:t>
            </a:r>
            <a:endParaRPr>
              <a:solidFill>
                <a:srgbClr val="000000"/>
              </a:solidFill>
            </a:endParaRPr>
          </a:p>
          <a:p>
            <a:pPr algn="l">
              <a:spcBef>
                <a:spcPts val="1500"/>
              </a:spcBef>
              <a:defRPr sz="5000">
                <a:solidFill>
                  <a:srgbClr val="53585F"/>
                </a:solidFill>
                <a:latin typeface="Monaco"/>
                <a:ea typeface="Monaco"/>
                <a:cs typeface="Monaco"/>
                <a:sym typeface="Monaco"/>
              </a:defRPr>
            </a:pPr>
            <a:r>
              <a:t># A tibble: 1 × 2</a:t>
            </a:r>
          </a:p>
          <a:p>
            <a:pPr algn="l">
              <a:defRPr sz="5000">
                <a:solidFill>
                  <a:srgbClr val="53585F"/>
                </a:solidFill>
                <a:latin typeface="Monaco"/>
                <a:ea typeface="Monaco"/>
                <a:cs typeface="Monaco"/>
                <a:sym typeface="Monaco"/>
              </a:defRPr>
            </a:pPr>
            <a:r>
              <a:t>      n n_vowel</a:t>
            </a:r>
          </a:p>
          <a:p>
            <a:pPr algn="l">
              <a:defRPr sz="5000">
                <a:solidFill>
                  <a:srgbClr val="53585F"/>
                </a:solidFill>
                <a:latin typeface="Monaco"/>
                <a:ea typeface="Monaco"/>
                <a:cs typeface="Monaco"/>
                <a:sym typeface="Monaco"/>
              </a:defRPr>
            </a:pPr>
            <a:r>
              <a:t>  &lt;int&gt;   &lt;int&gt;</a:t>
            </a:r>
          </a:p>
          <a:p>
            <a:pPr algn="l">
              <a:defRPr sz="5000">
                <a:solidFill>
                  <a:srgbClr val="53585F"/>
                </a:solidFill>
                <a:latin typeface="Monaco"/>
                <a:ea typeface="Monaco"/>
                <a:cs typeface="Monaco"/>
                <a:sym typeface="Monaco"/>
              </a:defRPr>
            </a:pPr>
            <a:r>
              <a:t>1 97310   56945</a:t>
            </a:r>
          </a:p>
        </p:txBody>
      </p:sp>
      <p:pic>
        <p:nvPicPr>
          <p:cNvPr id="486" name="stringr.png" descr="stringr.png"/>
          <p:cNvPicPr>
            <a:picLocks noChangeAspect="1"/>
          </p:cNvPicPr>
          <p:nvPr/>
        </p:nvPicPr>
        <p:blipFill>
          <a:blip r:embed="rId2">
            <a:extLst/>
          </a:blip>
          <a:stretch>
            <a:fillRect/>
          </a:stretch>
        </p:blipFill>
        <p:spPr>
          <a:xfrm>
            <a:off x="22452291" y="11722550"/>
            <a:ext cx="1536701" cy="1780986"/>
          </a:xfrm>
          <a:prstGeom prst="rect">
            <a:avLst/>
          </a:prstGeom>
          <a:ln w="12700">
            <a:miter lim="400000"/>
          </a:ln>
        </p:spPr>
      </p:pic>
    </p:spTree>
  </p:cSld>
  <p:clrMapOvr>
    <a:masterClrMapping/>
  </p:clrMapOvr>
  <p:transition xmlns:p14="http://schemas.microsoft.com/office/powerpoint/2010/main" spd="med" advClick="1"/>
</p:sld>
</file>

<file path=ppt/slides/slide5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8" name="hello@example.com"/>
          <p:cNvSpPr txBox="1"/>
          <p:nvPr>
            <p:ph type="title"/>
          </p:nvPr>
        </p:nvSpPr>
        <p:spPr>
          <a:prstGeom prst="rect">
            <a:avLst/>
          </a:prstGeom>
        </p:spPr>
        <p:txBody>
          <a:bodyPr/>
          <a:lstStyle>
            <a:lvl1pPr>
              <a:defRPr u="sng">
                <a:hlinkClick r:id="rId3" invalidUrl="" action="" tgtFrame="" tooltip="" history="1" highlightClick="0" endSnd="0"/>
              </a:defRPr>
            </a:lvl1pPr>
          </a:lstStyle>
          <a:p>
            <a:pPr>
              <a:defRPr u="none"/>
            </a:pPr>
            <a:r>
              <a:rPr u="sng">
                <a:hlinkClick r:id="rId3" invalidUrl="" action="" tgtFrame="" tooltip="" history="1" highlightClick="0" endSnd="0"/>
              </a:rPr>
              <a:t>hello@example.com</a:t>
            </a:r>
          </a:p>
        </p:txBody>
      </p:sp>
      <p:sp>
        <p:nvSpPr>
          <p:cNvPr id="489" name="Create a RegEx for an email address...  How hard can it be?"/>
          <p:cNvSpPr txBox="1"/>
          <p:nvPr>
            <p:ph type="body" sz="quarter" idx="1"/>
          </p:nvPr>
        </p:nvSpPr>
        <p:spPr>
          <a:prstGeom prst="rect">
            <a:avLst/>
          </a:prstGeom>
        </p:spPr>
        <p:txBody>
          <a:bodyPr/>
          <a:lstStyle/>
          <a:p>
            <a:pPr defTabSz="759459">
              <a:defRPr sz="4968"/>
            </a:pPr>
            <a:r>
              <a:t>Create a RegEx for an email address... </a:t>
            </a:r>
            <a:br/>
            <a:r>
              <a:t>How hard can it be?</a:t>
            </a:r>
          </a:p>
        </p:txBody>
      </p:sp>
    </p:spTree>
  </p:cSld>
  <p:clrMapOvr>
    <a:masterClrMapping/>
  </p:clrMapOvr>
  <p:transition xmlns:p14="http://schemas.microsoft.com/office/powerpoint/2010/main" spd="med" advClick="1"/>
</p:sld>
</file>

<file path=ppt/slides/slide5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93" name="Screen Shot 2020-11-16 at 6.13.38 AM.png" descr="Screen Shot 2020-11-16 at 6.13.38 AM.png"/>
          <p:cNvPicPr>
            <a:picLocks noChangeAspect="1"/>
          </p:cNvPicPr>
          <p:nvPr>
            <p:ph type="pic" idx="21"/>
          </p:nvPr>
        </p:nvPicPr>
        <p:blipFill>
          <a:blip r:embed="rId2">
            <a:extLst/>
          </a:blip>
          <a:srcRect l="0" t="7981" r="0" b="7981"/>
          <a:stretch>
            <a:fillRect/>
          </a:stretch>
        </p:blipFill>
        <p:spPr>
          <a:xfrm>
            <a:off x="6192337" y="673099"/>
            <a:ext cx="12002864" cy="8737601"/>
          </a:xfrm>
          <a:prstGeom prst="rect">
            <a:avLst/>
          </a:prstGeom>
        </p:spPr>
      </p:pic>
      <p:sp>
        <p:nvSpPr>
          <p:cNvPr id="494" name="Not Human Readable"/>
          <p:cNvSpPr txBox="1"/>
          <p:nvPr>
            <p:ph type="title"/>
          </p:nvPr>
        </p:nvSpPr>
        <p:spPr>
          <a:prstGeom prst="rect">
            <a:avLst/>
          </a:prstGeom>
        </p:spPr>
        <p:txBody>
          <a:bodyPr/>
          <a:lstStyle/>
          <a:p>
            <a:pPr/>
            <a:r>
              <a:t>Not Human Readable</a:t>
            </a:r>
          </a:p>
        </p:txBody>
      </p:sp>
    </p:spTree>
  </p:cSld>
  <p:clrMapOvr>
    <a:masterClrMapping/>
  </p:clrMapOvr>
  <p:transition xmlns:p14="http://schemas.microsoft.com/office/powerpoint/2010/main" spd="med" advClick="1"/>
</p:sld>
</file>

<file path=ppt/slides/slide5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96" name="Screen Shot 2020-11-14 at 12.32.30 PM.png" descr="Screen Shot 2020-11-14 at 12.32.30 PM.png"/>
          <p:cNvPicPr>
            <a:picLocks noChangeAspect="1"/>
          </p:cNvPicPr>
          <p:nvPr>
            <p:ph type="pic" idx="21"/>
          </p:nvPr>
        </p:nvPicPr>
        <p:blipFill>
          <a:blip r:embed="rId3">
            <a:extLst/>
          </a:blip>
          <a:srcRect l="0" t="7164" r="0" b="18964"/>
          <a:stretch>
            <a:fillRect/>
          </a:stretch>
        </p:blipFill>
        <p:spPr>
          <a:xfrm>
            <a:off x="5281319" y="673099"/>
            <a:ext cx="13824900" cy="8737601"/>
          </a:xfrm>
          <a:prstGeom prst="rect">
            <a:avLst/>
          </a:prstGeom>
        </p:spPr>
      </p:pic>
      <p:sp>
        <p:nvSpPr>
          <p:cNvPr id="497" name="Tons of books on Reg Ex"/>
          <p:cNvSpPr txBox="1"/>
          <p:nvPr>
            <p:ph type="title"/>
          </p:nvPr>
        </p:nvSpPr>
        <p:spPr>
          <a:prstGeom prst="rect">
            <a:avLst/>
          </a:prstGeom>
        </p:spPr>
        <p:txBody>
          <a:bodyPr/>
          <a:lstStyle/>
          <a:p>
            <a:pPr lvl="1" indent="0" algn="ctr">
              <a:defRPr cap="none" sz="11200">
                <a:solidFill>
                  <a:srgbClr val="FFFFFF"/>
                </a:solidFill>
                <a:latin typeface="Helvetica Neue Medium"/>
                <a:ea typeface="Helvetica Neue Medium"/>
                <a:cs typeface="Helvetica Neue Medium"/>
                <a:sym typeface="Helvetica Neue Medium"/>
              </a:defRPr>
            </a:pPr>
            <a:r>
              <a:t>Tons of books on Reg Ex</a:t>
            </a:r>
          </a:p>
        </p:txBody>
      </p:sp>
      <p:sp>
        <p:nvSpPr>
          <p:cNvPr id="498" name="Online tutorials and cheat sheets as well"/>
          <p:cNvSpPr txBox="1"/>
          <p:nvPr>
            <p:ph type="body" sz="quarter" idx="1"/>
          </p:nvPr>
        </p:nvSpPr>
        <p:spPr>
          <a:prstGeom prst="rect">
            <a:avLst/>
          </a:prstGeom>
        </p:spPr>
        <p:txBody>
          <a:bodyPr/>
          <a:lstStyle/>
          <a:p>
            <a:pPr/>
            <a:r>
              <a:t>Online tutorials and cheat sheets as well</a:t>
            </a:r>
          </a:p>
        </p:txBody>
      </p:sp>
    </p:spTree>
  </p:cSld>
  <p:clrMapOvr>
    <a:masterClrMapping/>
  </p:clrMapOvr>
  <p:transition xmlns:p14="http://schemas.microsoft.com/office/powerpoint/2010/main" spd="med" advClick="1"/>
</p:sld>
</file>

<file path=ppt/slides/slide5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02" name="Non Numeric Data in R"/>
          <p:cNvSpPr txBox="1"/>
          <p:nvPr>
            <p:ph type="title"/>
          </p:nvPr>
        </p:nvSpPr>
        <p:spPr>
          <a:prstGeom prst="rect">
            <a:avLst/>
          </a:prstGeom>
        </p:spPr>
        <p:txBody>
          <a:bodyPr/>
          <a:lstStyle/>
          <a:p>
            <a:pPr/>
            <a:r>
              <a:t>Non Numeric Data in R</a:t>
            </a:r>
          </a:p>
        </p:txBody>
      </p:sp>
      <p:sp>
        <p:nvSpPr>
          <p:cNvPr id="503" name="Logical / Boolean…"/>
          <p:cNvSpPr txBox="1"/>
          <p:nvPr>
            <p:ph type="body" idx="1"/>
          </p:nvPr>
        </p:nvSpPr>
        <p:spPr>
          <a:prstGeom prst="rect">
            <a:avLst/>
          </a:prstGeom>
        </p:spPr>
        <p:txBody>
          <a:bodyPr/>
          <a:lstStyle/>
          <a:p>
            <a:pPr/>
            <a:r>
              <a:t>Logical / Boolean</a:t>
            </a:r>
          </a:p>
          <a:p>
            <a:pPr/>
            <a:r>
              <a:t>Character / String</a:t>
            </a:r>
          </a:p>
          <a:p>
            <a:pPr/>
            <a:r>
              <a:t>Factor / Categorical</a:t>
            </a:r>
          </a:p>
          <a:p>
            <a:pPr/>
            <a:r>
              <a:t>Dates and Times</a:t>
            </a:r>
          </a:p>
        </p:txBody>
      </p:sp>
    </p:spTree>
  </p:cSld>
  <p:clrMapOvr>
    <a:masterClrMapping/>
  </p:clrMapOvr>
  <p:transition xmlns:p14="http://schemas.microsoft.com/office/powerpoint/2010/main" spd="med" advClick="1"/>
</p:sld>
</file>

<file path=ppt/slides/slide5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507" name="R-logo.001.png" descr="R-logo.001.png"/>
          <p:cNvPicPr>
            <a:picLocks noChangeAspect="1"/>
          </p:cNvPicPr>
          <p:nvPr/>
        </p:nvPicPr>
        <p:blipFill>
          <a:blip r:embed="rId3">
            <a:extLst/>
          </a:blip>
          <a:srcRect l="3004" t="18912" r="54323" b="19729"/>
          <a:stretch>
            <a:fillRect/>
          </a:stretch>
        </p:blipFill>
        <p:spPr>
          <a:xfrm>
            <a:off x="22407841" y="11955619"/>
            <a:ext cx="1625601" cy="1314816"/>
          </a:xfrm>
          <a:prstGeom prst="rect">
            <a:avLst/>
          </a:prstGeom>
          <a:ln w="12700">
            <a:miter lim="400000"/>
          </a:ln>
        </p:spPr>
      </p:pic>
      <p:sp>
        <p:nvSpPr>
          <p:cNvPr id="508" name="factors"/>
          <p:cNvSpPr txBox="1"/>
          <p:nvPr/>
        </p:nvSpPr>
        <p:spPr>
          <a:xfrm>
            <a:off x="4025134" y="1006887"/>
            <a:ext cx="16368497" cy="239686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defRPr sz="10000">
                <a:latin typeface="Source Sans Pro"/>
                <a:ea typeface="Source Sans Pro"/>
                <a:cs typeface="Source Sans Pro"/>
                <a:sym typeface="Source Sans Pro"/>
              </a:defRPr>
            </a:lvl1pPr>
          </a:lstStyle>
          <a:p>
            <a:pPr/>
            <a:r>
              <a:t>factors</a:t>
            </a:r>
          </a:p>
        </p:txBody>
      </p:sp>
      <p:sp>
        <p:nvSpPr>
          <p:cNvPr id="509" name="R’s representation of categorical data. Consists of:…"/>
          <p:cNvSpPr txBox="1"/>
          <p:nvPr/>
        </p:nvSpPr>
        <p:spPr>
          <a:xfrm>
            <a:off x="2575202" y="3215994"/>
            <a:ext cx="16670637" cy="384489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lgn="l">
              <a:defRPr sz="6000">
                <a:latin typeface="Source Sans Pro Light"/>
                <a:ea typeface="Source Sans Pro Light"/>
                <a:cs typeface="Source Sans Pro Light"/>
                <a:sym typeface="Source Sans Pro Light"/>
              </a:defRPr>
            </a:pPr>
            <a:r>
              <a:t>R’s representation of categorical data. Consists of:</a:t>
            </a:r>
          </a:p>
          <a:p>
            <a:pPr marL="762000" indent="-762000" algn="l">
              <a:buSzPct val="100000"/>
              <a:buAutoNum type="arabicPeriod" startAt="1"/>
              <a:defRPr sz="6000">
                <a:latin typeface="Source Sans Pro Light"/>
                <a:ea typeface="Source Sans Pro Light"/>
                <a:cs typeface="Source Sans Pro Light"/>
                <a:sym typeface="Source Sans Pro Light"/>
              </a:defRPr>
            </a:pPr>
            <a:r>
              <a:t>A set of </a:t>
            </a:r>
            <a:r>
              <a:rPr b="1">
                <a:solidFill>
                  <a:srgbClr val="78AAD6"/>
                </a:solidFill>
                <a:latin typeface="Source Sans Pro"/>
                <a:ea typeface="Source Sans Pro"/>
                <a:cs typeface="Source Sans Pro"/>
                <a:sym typeface="Source Sans Pro"/>
              </a:rPr>
              <a:t>values</a:t>
            </a:r>
          </a:p>
          <a:p>
            <a:pPr marL="762000" indent="-762000" algn="l">
              <a:buSzPct val="100000"/>
              <a:buAutoNum type="arabicPeriod" startAt="1"/>
              <a:defRPr sz="6000">
                <a:latin typeface="Source Sans Pro Light"/>
                <a:ea typeface="Source Sans Pro Light"/>
                <a:cs typeface="Source Sans Pro Light"/>
                <a:sym typeface="Source Sans Pro Light"/>
              </a:defRPr>
            </a:pPr>
            <a:r>
              <a:t>An ordered set of </a:t>
            </a:r>
            <a:r>
              <a:rPr b="1">
                <a:solidFill>
                  <a:srgbClr val="90B371"/>
                </a:solidFill>
                <a:latin typeface="Source Sans Pro"/>
                <a:ea typeface="Source Sans Pro"/>
                <a:cs typeface="Source Sans Pro"/>
                <a:sym typeface="Source Sans Pro"/>
              </a:rPr>
              <a:t>valid</a:t>
            </a:r>
            <a:r>
              <a:rPr>
                <a:solidFill>
                  <a:srgbClr val="90B371"/>
                </a:solidFill>
              </a:rPr>
              <a:t> </a:t>
            </a:r>
            <a:r>
              <a:rPr b="1">
                <a:solidFill>
                  <a:srgbClr val="90B371"/>
                </a:solidFill>
                <a:latin typeface="Source Sans Pro"/>
                <a:ea typeface="Source Sans Pro"/>
                <a:cs typeface="Source Sans Pro"/>
                <a:sym typeface="Source Sans Pro"/>
              </a:rPr>
              <a:t>levels</a:t>
            </a:r>
          </a:p>
        </p:txBody>
      </p:sp>
      <p:sp>
        <p:nvSpPr>
          <p:cNvPr id="510" name="Rectangle"/>
          <p:cNvSpPr/>
          <p:nvPr/>
        </p:nvSpPr>
        <p:spPr>
          <a:xfrm>
            <a:off x="2598934" y="7480789"/>
            <a:ext cx="19220896" cy="5566772"/>
          </a:xfrm>
          <a:prstGeom prst="rect">
            <a:avLst/>
          </a:prstGeom>
          <a:solidFill>
            <a:srgbClr val="F0F2F4"/>
          </a:solidFill>
          <a:ln w="12700">
            <a:solidFill>
              <a:srgbClr val="000000"/>
            </a:solidFill>
            <a:miter lim="400000"/>
          </a:ln>
        </p:spPr>
        <p:txBody>
          <a:bodyPr lIns="50800" tIns="50800" rIns="50800" bIns="50800" anchor="ctr"/>
          <a:lstStyle/>
          <a:p>
            <a:pPr>
              <a:defRPr sz="4000">
                <a:solidFill>
                  <a:srgbClr val="FFFFFF"/>
                </a:solidFill>
                <a:effectLst>
                  <a:outerShdw sx="100000" sy="100000" kx="0" ky="0" algn="b" rotWithShape="0" blurRad="38100" dist="12700" dir="5400000">
                    <a:srgbClr val="000000">
                      <a:alpha val="50000"/>
                    </a:srgbClr>
                  </a:outerShdw>
                </a:effectLst>
              </a:defRPr>
            </a:pPr>
          </a:p>
        </p:txBody>
      </p:sp>
      <p:sp>
        <p:nvSpPr>
          <p:cNvPr id="511" name="eyes &lt;- factor(x = c(&quot;blue&quot;, &quot;green&quot;, &quot;green&quot;),…"/>
          <p:cNvSpPr txBox="1"/>
          <p:nvPr/>
        </p:nvSpPr>
        <p:spPr>
          <a:xfrm>
            <a:off x="2742491" y="7850767"/>
            <a:ext cx="18813383" cy="494026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lgn="l">
              <a:spcBef>
                <a:spcPts val="1500"/>
              </a:spcBef>
              <a:defRPr sz="4700">
                <a:solidFill>
                  <a:schemeClr val="accent1"/>
                </a:solidFill>
                <a:latin typeface="Monaco"/>
                <a:ea typeface="Monaco"/>
                <a:cs typeface="Monaco"/>
                <a:sym typeface="Monaco"/>
              </a:defRPr>
            </a:pPr>
            <a:r>
              <a:rPr>
                <a:solidFill>
                  <a:srgbClr val="000000"/>
                </a:solidFill>
              </a:rPr>
              <a:t>eyes &lt;- factor(x = </a:t>
            </a:r>
            <a:r>
              <a:t>c("blue", "green", "green")</a:t>
            </a:r>
            <a:r>
              <a:rPr>
                <a:solidFill>
                  <a:srgbClr val="000000"/>
                </a:solidFill>
              </a:rPr>
              <a:t>, </a:t>
            </a:r>
            <a:endParaRPr>
              <a:solidFill>
                <a:srgbClr val="000000"/>
              </a:solidFill>
            </a:endParaRPr>
          </a:p>
          <a:p>
            <a:pPr algn="l">
              <a:spcBef>
                <a:spcPts val="1500"/>
              </a:spcBef>
              <a:defRPr sz="4700">
                <a:solidFill>
                  <a:schemeClr val="accent1"/>
                </a:solidFill>
                <a:latin typeface="Monaco"/>
                <a:ea typeface="Monaco"/>
                <a:cs typeface="Monaco"/>
                <a:sym typeface="Monaco"/>
              </a:defRPr>
            </a:pPr>
            <a:r>
              <a:rPr>
                <a:solidFill>
                  <a:srgbClr val="000000"/>
                </a:solidFill>
              </a:rPr>
              <a:t>               levels = </a:t>
            </a:r>
            <a:r>
              <a:rPr>
                <a:solidFill>
                  <a:schemeClr val="accent2"/>
                </a:solidFill>
              </a:rPr>
              <a:t>c("blue", "brown", "green")</a:t>
            </a:r>
            <a:r>
              <a:rPr>
                <a:solidFill>
                  <a:srgbClr val="000000"/>
                </a:solidFill>
              </a:rPr>
              <a:t>)</a:t>
            </a:r>
            <a:endParaRPr>
              <a:solidFill>
                <a:srgbClr val="000000"/>
              </a:solidFill>
            </a:endParaRPr>
          </a:p>
          <a:p>
            <a:pPr algn="l">
              <a:spcBef>
                <a:spcPts val="1500"/>
              </a:spcBef>
              <a:defRPr sz="4700">
                <a:solidFill>
                  <a:schemeClr val="accent1"/>
                </a:solidFill>
                <a:latin typeface="Monaco"/>
                <a:ea typeface="Monaco"/>
                <a:cs typeface="Monaco"/>
                <a:sym typeface="Monaco"/>
              </a:defRPr>
            </a:pPr>
            <a:r>
              <a:rPr>
                <a:solidFill>
                  <a:srgbClr val="000000"/>
                </a:solidFill>
              </a:rPr>
              <a:t>eyes</a:t>
            </a:r>
            <a:endParaRPr>
              <a:solidFill>
                <a:srgbClr val="000000"/>
              </a:solidFill>
            </a:endParaRPr>
          </a:p>
          <a:p>
            <a:pPr algn="l">
              <a:spcBef>
                <a:spcPts val="1500"/>
              </a:spcBef>
              <a:defRPr sz="4700">
                <a:solidFill>
                  <a:srgbClr val="53585F"/>
                </a:solidFill>
                <a:latin typeface="Monaco"/>
                <a:ea typeface="Monaco"/>
                <a:cs typeface="Monaco"/>
                <a:sym typeface="Monaco"/>
              </a:defRPr>
            </a:pPr>
            <a:r>
              <a:t>## [1] blue green green</a:t>
            </a:r>
          </a:p>
          <a:p>
            <a:pPr algn="l">
              <a:spcBef>
                <a:spcPts val="1500"/>
              </a:spcBef>
              <a:defRPr sz="4700">
                <a:solidFill>
                  <a:srgbClr val="53585F"/>
                </a:solidFill>
                <a:latin typeface="Monaco"/>
                <a:ea typeface="Monaco"/>
                <a:cs typeface="Monaco"/>
                <a:sym typeface="Monaco"/>
              </a:defRPr>
            </a:pPr>
            <a:r>
              <a:t>## Levels: blue brown green</a:t>
            </a:r>
          </a:p>
        </p:txBody>
      </p:sp>
    </p:spTree>
  </p:cSld>
  <p:clrMapOvr>
    <a:masterClrMapping/>
  </p:clrMapOvr>
  <p:transition xmlns:p14="http://schemas.microsoft.com/office/powerpoint/2010/main" spd="med" advClick="1"/>
</p:sld>
</file>

<file path=ppt/slides/slide5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515" name="R-logo.001.png" descr="R-logo.001.png"/>
          <p:cNvPicPr>
            <a:picLocks noChangeAspect="1"/>
          </p:cNvPicPr>
          <p:nvPr/>
        </p:nvPicPr>
        <p:blipFill>
          <a:blip r:embed="rId3">
            <a:extLst/>
          </a:blip>
          <a:srcRect l="3004" t="18912" r="54323" b="19729"/>
          <a:stretch>
            <a:fillRect/>
          </a:stretch>
        </p:blipFill>
        <p:spPr>
          <a:xfrm>
            <a:off x="22407841" y="11955619"/>
            <a:ext cx="1625601" cy="1314816"/>
          </a:xfrm>
          <a:prstGeom prst="rect">
            <a:avLst/>
          </a:prstGeom>
          <a:ln w="12700">
            <a:miter lim="400000"/>
          </a:ln>
        </p:spPr>
      </p:pic>
      <p:sp>
        <p:nvSpPr>
          <p:cNvPr id="516" name="factors"/>
          <p:cNvSpPr txBox="1"/>
          <p:nvPr/>
        </p:nvSpPr>
        <p:spPr>
          <a:xfrm>
            <a:off x="4025134" y="1006887"/>
            <a:ext cx="16368497" cy="239686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defRPr sz="10000">
                <a:latin typeface="Source Sans Pro"/>
                <a:ea typeface="Source Sans Pro"/>
                <a:cs typeface="Source Sans Pro"/>
                <a:sym typeface="Source Sans Pro"/>
              </a:defRPr>
            </a:lvl1pPr>
          </a:lstStyle>
          <a:p>
            <a:pPr/>
            <a:r>
              <a:t>factors</a:t>
            </a:r>
          </a:p>
        </p:txBody>
      </p:sp>
      <p:sp>
        <p:nvSpPr>
          <p:cNvPr id="517" name="Stored as an integer vector with a levels attribute"/>
          <p:cNvSpPr txBox="1"/>
          <p:nvPr/>
        </p:nvSpPr>
        <p:spPr>
          <a:xfrm>
            <a:off x="2575202" y="3215994"/>
            <a:ext cx="16670637" cy="166602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lgn="l">
              <a:defRPr sz="6000">
                <a:latin typeface="Source Sans Pro Light"/>
                <a:ea typeface="Source Sans Pro Light"/>
                <a:cs typeface="Source Sans Pro Light"/>
                <a:sym typeface="Source Sans Pro Light"/>
              </a:defRPr>
            </a:lvl1pPr>
          </a:lstStyle>
          <a:p>
            <a:pPr/>
            <a:r>
              <a:t>Stored as an integer vector with a levels attribute</a:t>
            </a:r>
          </a:p>
        </p:txBody>
      </p:sp>
      <p:sp>
        <p:nvSpPr>
          <p:cNvPr id="518" name="Rectangle"/>
          <p:cNvSpPr/>
          <p:nvPr/>
        </p:nvSpPr>
        <p:spPr>
          <a:xfrm>
            <a:off x="2581552" y="5047679"/>
            <a:ext cx="19220896" cy="6290134"/>
          </a:xfrm>
          <a:prstGeom prst="rect">
            <a:avLst/>
          </a:prstGeom>
          <a:solidFill>
            <a:srgbClr val="F0F2F4"/>
          </a:solidFill>
          <a:ln w="12700">
            <a:solidFill>
              <a:srgbClr val="000000"/>
            </a:solidFill>
            <a:miter lim="400000"/>
          </a:ln>
        </p:spPr>
        <p:txBody>
          <a:bodyPr lIns="50800" tIns="50800" rIns="50800" bIns="50800" anchor="ctr"/>
          <a:lstStyle/>
          <a:p>
            <a:pPr>
              <a:defRPr sz="4000">
                <a:solidFill>
                  <a:srgbClr val="FFFFFF"/>
                </a:solidFill>
                <a:effectLst>
                  <a:outerShdw sx="100000" sy="100000" kx="0" ky="0" algn="b" rotWithShape="0" blurRad="38100" dist="12700" dir="5400000">
                    <a:srgbClr val="000000">
                      <a:alpha val="50000"/>
                    </a:srgbClr>
                  </a:outerShdw>
                </a:effectLst>
              </a:defRPr>
            </a:pPr>
          </a:p>
        </p:txBody>
      </p:sp>
      <p:sp>
        <p:nvSpPr>
          <p:cNvPr id="519" name="unclass(eyes)…"/>
          <p:cNvSpPr txBox="1"/>
          <p:nvPr/>
        </p:nvSpPr>
        <p:spPr>
          <a:xfrm>
            <a:off x="2725108" y="5417656"/>
            <a:ext cx="18813383" cy="579328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lgn="l">
              <a:spcBef>
                <a:spcPts val="1500"/>
              </a:spcBef>
              <a:defRPr sz="4700">
                <a:solidFill>
                  <a:schemeClr val="accent1"/>
                </a:solidFill>
                <a:latin typeface="Monaco"/>
                <a:ea typeface="Monaco"/>
                <a:cs typeface="Monaco"/>
                <a:sym typeface="Monaco"/>
              </a:defRPr>
            </a:pPr>
            <a:r>
              <a:rPr>
                <a:solidFill>
                  <a:srgbClr val="000000"/>
                </a:solidFill>
              </a:rPr>
              <a:t>unclass(eyes)</a:t>
            </a:r>
            <a:endParaRPr>
              <a:solidFill>
                <a:srgbClr val="000000"/>
              </a:solidFill>
            </a:endParaRPr>
          </a:p>
          <a:p>
            <a:pPr algn="l">
              <a:spcBef>
                <a:spcPts val="1500"/>
              </a:spcBef>
              <a:defRPr sz="4700">
                <a:solidFill>
                  <a:srgbClr val="53585F"/>
                </a:solidFill>
                <a:latin typeface="Monaco"/>
                <a:ea typeface="Monaco"/>
                <a:cs typeface="Monaco"/>
                <a:sym typeface="Monaco"/>
              </a:defRPr>
            </a:pPr>
            <a:r>
              <a:t>## 1 3 3</a:t>
            </a:r>
          </a:p>
          <a:p>
            <a:pPr algn="l">
              <a:spcBef>
                <a:spcPts val="1500"/>
              </a:spcBef>
              <a:defRPr sz="4700">
                <a:solidFill>
                  <a:srgbClr val="53585F"/>
                </a:solidFill>
                <a:latin typeface="Monaco"/>
                <a:ea typeface="Monaco"/>
                <a:cs typeface="Monaco"/>
                <a:sym typeface="Monaco"/>
              </a:defRPr>
            </a:pPr>
            <a:r>
              <a:t>## attr(,"levels")</a:t>
            </a:r>
          </a:p>
          <a:p>
            <a:pPr algn="l">
              <a:spcBef>
                <a:spcPts val="1500"/>
              </a:spcBef>
              <a:defRPr sz="4700">
                <a:solidFill>
                  <a:srgbClr val="53585F"/>
                </a:solidFill>
                <a:latin typeface="Monaco"/>
                <a:ea typeface="Monaco"/>
                <a:cs typeface="Monaco"/>
                <a:sym typeface="Monaco"/>
              </a:defRPr>
            </a:pPr>
            <a:r>
              <a:t>## "blue"  "brown" "green"</a:t>
            </a:r>
          </a:p>
        </p:txBody>
      </p:sp>
    </p:spTree>
  </p:cSld>
  <p:clrMapOvr>
    <a:masterClrMapping/>
  </p:clrMapOvr>
  <p:transition xmlns:p14="http://schemas.microsoft.com/office/powerpoint/2010/main" spd="med" advClick="1"/>
</p:sld>
</file>

<file path=ppt/slides/slide5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23" name="Quiz   Sorting Character Data"/>
          <p:cNvSpPr txBox="1"/>
          <p:nvPr>
            <p:ph type="title" idx="4294967295"/>
          </p:nvPr>
        </p:nvSpPr>
        <p:spPr>
          <a:xfrm>
            <a:off x="4833937" y="357187"/>
            <a:ext cx="14716126" cy="3429001"/>
          </a:xfrm>
          <a:prstGeom prst="rect">
            <a:avLst/>
          </a:prstGeom>
        </p:spPr>
        <p:txBody>
          <a:bodyPr lIns="71437" tIns="71437" rIns="71437" bIns="71437"/>
          <a:lstStyle/>
          <a:p>
            <a:pPr algn="ctr" defTabSz="584200">
              <a:defRPr cap="none" sz="10000">
                <a:solidFill>
                  <a:srgbClr val="005493"/>
                </a:solidFill>
                <a:latin typeface="Source Sans Pro"/>
                <a:ea typeface="Source Sans Pro"/>
                <a:cs typeface="Source Sans Pro"/>
                <a:sym typeface="Source Sans Pro"/>
              </a:defRPr>
            </a:pPr>
            <a:r>
              <a:t>Quiz  </a:t>
            </a:r>
            <a:br/>
            <a:r>
              <a:rPr i="1" sz="7500"/>
              <a:t>Sorting Character Data</a:t>
            </a:r>
          </a:p>
        </p:txBody>
      </p:sp>
      <p:sp>
        <p:nvSpPr>
          <p:cNvPr id="524" name="What will this return?…"/>
          <p:cNvSpPr txBox="1"/>
          <p:nvPr>
            <p:ph type="body" sz="half" idx="4294967295"/>
          </p:nvPr>
        </p:nvSpPr>
        <p:spPr>
          <a:xfrm>
            <a:off x="1417488" y="3145441"/>
            <a:ext cx="19924306" cy="6192159"/>
          </a:xfrm>
          <a:prstGeom prst="rect">
            <a:avLst/>
          </a:prstGeom>
        </p:spPr>
        <p:txBody>
          <a:bodyPr lIns="71437" tIns="71437" rIns="71437" bIns="71437"/>
          <a:lstStyle/>
          <a:p>
            <a:pPr marL="0" indent="0" defTabSz="549148">
              <a:spcBef>
                <a:spcPts val="2200"/>
              </a:spcBef>
              <a:buSzTx/>
              <a:buNone/>
              <a:defRPr sz="6580">
                <a:solidFill>
                  <a:schemeClr val="accent1">
                    <a:hueOff val="47394"/>
                    <a:satOff val="-25753"/>
                    <a:lumOff val="-7544"/>
                  </a:schemeClr>
                </a:solidFill>
                <a:latin typeface="Source Sans Pro"/>
                <a:ea typeface="Source Sans Pro"/>
                <a:cs typeface="Source Sans Pro"/>
                <a:sym typeface="Source Sans Pro"/>
              </a:defRPr>
            </a:pPr>
          </a:p>
          <a:p>
            <a:pPr marL="0" indent="0" defTabSz="549148">
              <a:spcBef>
                <a:spcPts val="2200"/>
              </a:spcBef>
              <a:buSzTx/>
              <a:buNone/>
              <a:defRPr sz="6580">
                <a:solidFill>
                  <a:schemeClr val="accent1">
                    <a:hueOff val="47394"/>
                    <a:satOff val="-25753"/>
                    <a:lumOff val="-7544"/>
                  </a:schemeClr>
                </a:solidFill>
                <a:latin typeface="Source Sans Pro"/>
                <a:ea typeface="Source Sans Pro"/>
                <a:cs typeface="Source Sans Pro"/>
                <a:sym typeface="Source Sans Pro"/>
              </a:defRPr>
            </a:pPr>
            <a:r>
              <a:t>What will this return?</a:t>
            </a:r>
          </a:p>
          <a:p>
            <a:pPr marL="0" indent="0" defTabSz="549148">
              <a:spcBef>
                <a:spcPts val="2200"/>
              </a:spcBef>
              <a:buSzTx/>
              <a:buNone/>
              <a:defRPr sz="6580">
                <a:solidFill>
                  <a:schemeClr val="accent1">
                    <a:hueOff val="47394"/>
                    <a:satOff val="-25753"/>
                    <a:lumOff val="-7544"/>
                  </a:schemeClr>
                </a:solidFill>
                <a:latin typeface="Source Sans Pro"/>
                <a:ea typeface="Source Sans Pro"/>
                <a:cs typeface="Source Sans Pro"/>
                <a:sym typeface="Source Sans Pro"/>
              </a:defRPr>
            </a:pPr>
          </a:p>
          <a:p>
            <a:pPr marL="0" indent="0" defTabSz="549148">
              <a:spcBef>
                <a:spcPts val="1400"/>
              </a:spcBef>
              <a:buSzTx/>
              <a:buNone/>
              <a:defRPr sz="5640">
                <a:solidFill>
                  <a:schemeClr val="accent1">
                    <a:hueOff val="47394"/>
                    <a:satOff val="-25753"/>
                    <a:lumOff val="-7544"/>
                  </a:schemeClr>
                </a:solidFill>
                <a:latin typeface="Monaco"/>
                <a:ea typeface="Monaco"/>
                <a:cs typeface="Monaco"/>
                <a:sym typeface="Monaco"/>
              </a:defRPr>
            </a:pPr>
            <a:r>
              <a:t>possible_values = c("low", "normal", "high")</a:t>
            </a:r>
          </a:p>
          <a:p>
            <a:pPr marL="0" indent="0" defTabSz="549148">
              <a:spcBef>
                <a:spcPts val="1400"/>
              </a:spcBef>
              <a:buSzTx/>
              <a:buNone/>
              <a:defRPr sz="5640">
                <a:solidFill>
                  <a:schemeClr val="accent1">
                    <a:hueOff val="47394"/>
                    <a:satOff val="-25753"/>
                    <a:lumOff val="-7544"/>
                  </a:schemeClr>
                </a:solidFill>
                <a:latin typeface="Monaco"/>
                <a:ea typeface="Monaco"/>
                <a:cs typeface="Monaco"/>
                <a:sym typeface="Monaco"/>
              </a:defRPr>
            </a:pPr>
            <a:r>
              <a:t>sort(possible_values)</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20" name="Screen Shot 2017-01-10 at 9.00.12 PM.png" descr="Screen Shot 2017-01-10 at 9.00.12 PM.png"/>
          <p:cNvPicPr>
            <a:picLocks noChangeAspect="1"/>
          </p:cNvPicPr>
          <p:nvPr/>
        </p:nvPicPr>
        <p:blipFill>
          <a:blip r:embed="rId3">
            <a:extLst/>
          </a:blip>
          <a:stretch>
            <a:fillRect/>
          </a:stretch>
        </p:blipFill>
        <p:spPr>
          <a:xfrm>
            <a:off x="1429366" y="4667594"/>
            <a:ext cx="21525268" cy="10697209"/>
          </a:xfrm>
          <a:prstGeom prst="rect">
            <a:avLst/>
          </a:prstGeom>
          <a:ln w="12700">
            <a:miter lim="400000"/>
          </a:ln>
        </p:spPr>
      </p:pic>
      <p:sp>
        <p:nvSpPr>
          <p:cNvPr id="221" name="Quiz"/>
          <p:cNvSpPr txBox="1"/>
          <p:nvPr>
            <p:ph type="title" idx="4294967295"/>
          </p:nvPr>
        </p:nvSpPr>
        <p:spPr>
          <a:xfrm>
            <a:off x="4833937" y="357187"/>
            <a:ext cx="14716126" cy="3429001"/>
          </a:xfrm>
          <a:prstGeom prst="rect">
            <a:avLst/>
          </a:prstGeom>
        </p:spPr>
        <p:txBody>
          <a:bodyPr lIns="71437" tIns="71437" rIns="71437" bIns="71437"/>
          <a:lstStyle>
            <a:lvl1pPr algn="ctr" defTabSz="584200">
              <a:defRPr cap="none" sz="10000">
                <a:solidFill>
                  <a:srgbClr val="005493"/>
                </a:solidFill>
                <a:latin typeface="Source Sans Pro"/>
                <a:ea typeface="Source Sans Pro"/>
                <a:cs typeface="Source Sans Pro"/>
                <a:sym typeface="Source Sans Pro"/>
              </a:defRPr>
            </a:lvl1pPr>
          </a:lstStyle>
          <a:p>
            <a:pPr/>
            <a:r>
              <a:t>Quiz</a:t>
            </a:r>
          </a:p>
        </p:txBody>
      </p:sp>
      <p:sp>
        <p:nvSpPr>
          <p:cNvPr id="222" name="What types of data are in this data set?"/>
          <p:cNvSpPr txBox="1"/>
          <p:nvPr>
            <p:ph type="body" sz="quarter" idx="4294967295"/>
          </p:nvPr>
        </p:nvSpPr>
        <p:spPr>
          <a:xfrm>
            <a:off x="5511876" y="2816814"/>
            <a:ext cx="13360248" cy="1625089"/>
          </a:xfrm>
          <a:prstGeom prst="rect">
            <a:avLst/>
          </a:prstGeom>
        </p:spPr>
        <p:txBody>
          <a:bodyPr lIns="71437" tIns="71437" rIns="71437" bIns="71437"/>
          <a:lstStyle>
            <a:lvl1pPr marL="0" indent="0" algn="ctr" defTabSz="584200">
              <a:spcBef>
                <a:spcPts val="4900"/>
              </a:spcBef>
              <a:buSzTx/>
              <a:buNone/>
              <a:defRPr sz="6000">
                <a:solidFill>
                  <a:srgbClr val="005493"/>
                </a:solidFill>
                <a:latin typeface="Source Sans Pro"/>
                <a:ea typeface="Source Sans Pro"/>
                <a:cs typeface="Source Sans Pro"/>
                <a:sym typeface="Source Sans Pro"/>
              </a:defRPr>
            </a:lvl1pPr>
          </a:lstStyle>
          <a:p>
            <a:pPr/>
            <a:r>
              <a:t>What types of data are in this data set?</a:t>
            </a:r>
          </a:p>
        </p:txBody>
      </p:sp>
    </p:spTree>
  </p:cSld>
  <p:clrMapOvr>
    <a:masterClrMapping/>
  </p:clrMapOvr>
  <p:transition xmlns:p14="http://schemas.microsoft.com/office/powerpoint/2010/main" spd="med" advClick="1"/>
</p:sld>
</file>

<file path=ppt/slides/slide6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28" name="Quiz   Sorting Character Data"/>
          <p:cNvSpPr txBox="1"/>
          <p:nvPr>
            <p:ph type="title" idx="4294967295"/>
          </p:nvPr>
        </p:nvSpPr>
        <p:spPr>
          <a:xfrm>
            <a:off x="4833937" y="357187"/>
            <a:ext cx="14716126" cy="3429001"/>
          </a:xfrm>
          <a:prstGeom prst="rect">
            <a:avLst/>
          </a:prstGeom>
        </p:spPr>
        <p:txBody>
          <a:bodyPr lIns="71437" tIns="71437" rIns="71437" bIns="71437"/>
          <a:lstStyle/>
          <a:p>
            <a:pPr algn="ctr" defTabSz="584200">
              <a:defRPr cap="none" sz="10000">
                <a:solidFill>
                  <a:srgbClr val="005493"/>
                </a:solidFill>
                <a:latin typeface="Source Sans Pro"/>
                <a:ea typeface="Source Sans Pro"/>
                <a:cs typeface="Source Sans Pro"/>
                <a:sym typeface="Source Sans Pro"/>
              </a:defRPr>
            </a:pPr>
            <a:r>
              <a:t>Quiz  </a:t>
            </a:r>
            <a:br/>
            <a:r>
              <a:rPr i="1" sz="7500"/>
              <a:t>Sorting Character Data</a:t>
            </a:r>
          </a:p>
        </p:txBody>
      </p:sp>
      <p:sp>
        <p:nvSpPr>
          <p:cNvPr id="529" name="What will this return?…"/>
          <p:cNvSpPr txBox="1"/>
          <p:nvPr>
            <p:ph type="body" sz="half" idx="4294967295"/>
          </p:nvPr>
        </p:nvSpPr>
        <p:spPr>
          <a:xfrm>
            <a:off x="1417488" y="3145441"/>
            <a:ext cx="19924306" cy="6192159"/>
          </a:xfrm>
          <a:prstGeom prst="rect">
            <a:avLst/>
          </a:prstGeom>
        </p:spPr>
        <p:txBody>
          <a:bodyPr lIns="71437" tIns="71437" rIns="71437" bIns="71437"/>
          <a:lstStyle/>
          <a:p>
            <a:pPr marL="0" indent="0" defTabSz="549148">
              <a:spcBef>
                <a:spcPts val="2200"/>
              </a:spcBef>
              <a:buSzTx/>
              <a:buNone/>
              <a:defRPr sz="6580">
                <a:solidFill>
                  <a:schemeClr val="accent1">
                    <a:hueOff val="47394"/>
                    <a:satOff val="-25753"/>
                    <a:lumOff val="-7544"/>
                  </a:schemeClr>
                </a:solidFill>
                <a:latin typeface="Source Sans Pro"/>
                <a:ea typeface="Source Sans Pro"/>
                <a:cs typeface="Source Sans Pro"/>
                <a:sym typeface="Source Sans Pro"/>
              </a:defRPr>
            </a:pPr>
          </a:p>
          <a:p>
            <a:pPr marL="0" indent="0" defTabSz="549148">
              <a:spcBef>
                <a:spcPts val="2200"/>
              </a:spcBef>
              <a:buSzTx/>
              <a:buNone/>
              <a:defRPr sz="6580">
                <a:solidFill>
                  <a:schemeClr val="accent1">
                    <a:hueOff val="47394"/>
                    <a:satOff val="-25753"/>
                    <a:lumOff val="-7544"/>
                  </a:schemeClr>
                </a:solidFill>
                <a:latin typeface="Source Sans Pro"/>
                <a:ea typeface="Source Sans Pro"/>
                <a:cs typeface="Source Sans Pro"/>
                <a:sym typeface="Source Sans Pro"/>
              </a:defRPr>
            </a:pPr>
            <a:r>
              <a:t>What will this return?</a:t>
            </a:r>
          </a:p>
          <a:p>
            <a:pPr marL="0" indent="0" defTabSz="549148">
              <a:spcBef>
                <a:spcPts val="2200"/>
              </a:spcBef>
              <a:buSzTx/>
              <a:buNone/>
              <a:defRPr sz="6580">
                <a:solidFill>
                  <a:schemeClr val="accent1">
                    <a:hueOff val="47394"/>
                    <a:satOff val="-25753"/>
                    <a:lumOff val="-7544"/>
                  </a:schemeClr>
                </a:solidFill>
                <a:latin typeface="Source Sans Pro"/>
                <a:ea typeface="Source Sans Pro"/>
                <a:cs typeface="Source Sans Pro"/>
                <a:sym typeface="Source Sans Pro"/>
              </a:defRPr>
            </a:pPr>
          </a:p>
          <a:p>
            <a:pPr marL="0" indent="0" defTabSz="549148">
              <a:spcBef>
                <a:spcPts val="1400"/>
              </a:spcBef>
              <a:buSzTx/>
              <a:buNone/>
              <a:defRPr sz="5640">
                <a:solidFill>
                  <a:schemeClr val="accent1">
                    <a:hueOff val="47394"/>
                    <a:satOff val="-25753"/>
                    <a:lumOff val="-7544"/>
                  </a:schemeClr>
                </a:solidFill>
                <a:latin typeface="Monaco"/>
                <a:ea typeface="Monaco"/>
                <a:cs typeface="Monaco"/>
                <a:sym typeface="Monaco"/>
              </a:defRPr>
            </a:pPr>
            <a:r>
              <a:t>possible_values = c("low", "normal", "high")</a:t>
            </a:r>
          </a:p>
          <a:p>
            <a:pPr marL="0" indent="0" defTabSz="549148">
              <a:spcBef>
                <a:spcPts val="1400"/>
              </a:spcBef>
              <a:buSzTx/>
              <a:buNone/>
              <a:defRPr sz="5640">
                <a:solidFill>
                  <a:schemeClr val="accent1">
                    <a:hueOff val="47394"/>
                    <a:satOff val="-25753"/>
                    <a:lumOff val="-7544"/>
                  </a:schemeClr>
                </a:solidFill>
                <a:latin typeface="Monaco"/>
                <a:ea typeface="Monaco"/>
                <a:cs typeface="Monaco"/>
                <a:sym typeface="Monaco"/>
              </a:defRPr>
            </a:pPr>
            <a:r>
              <a:t>sort(possible_values)</a:t>
            </a:r>
          </a:p>
        </p:txBody>
      </p:sp>
      <p:sp>
        <p:nvSpPr>
          <p:cNvPr id="530" name="[1] &quot;high&quot;   &quot;low&quot;    &quot;normal&quot;"/>
          <p:cNvSpPr txBox="1"/>
          <p:nvPr/>
        </p:nvSpPr>
        <p:spPr>
          <a:xfrm>
            <a:off x="1417488" y="9166666"/>
            <a:ext cx="19924306" cy="35770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normAutofit fontScale="100000" lnSpcReduction="0"/>
          </a:bodyPr>
          <a:lstStyle>
            <a:lvl1pPr algn="l">
              <a:spcBef>
                <a:spcPts val="2400"/>
              </a:spcBef>
              <a:defRPr sz="7000">
                <a:solidFill>
                  <a:schemeClr val="accent1">
                    <a:hueOff val="47394"/>
                    <a:satOff val="-25753"/>
                    <a:lumOff val="-7544"/>
                  </a:schemeClr>
                </a:solidFill>
                <a:latin typeface="Source Sans Pro"/>
                <a:ea typeface="Source Sans Pro"/>
                <a:cs typeface="Source Sans Pro"/>
                <a:sym typeface="Source Sans Pro"/>
              </a:defRPr>
            </a:lvl1pPr>
          </a:lstStyle>
          <a:p>
            <a:pPr/>
            <a:r>
              <a:t>[1] "high"   "low"    "normal"</a:t>
            </a:r>
          </a:p>
        </p:txBody>
      </p:sp>
    </p:spTree>
  </p:cSld>
  <p:clrMapOvr>
    <a:masterClrMapping/>
  </p:clrMapOvr>
  <p:transition xmlns:p14="http://schemas.microsoft.com/office/powerpoint/2010/main" spd="med" advClick="1"/>
</p:sld>
</file>

<file path=ppt/slides/slide6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34" name="Quiz   Sorting Factor Data"/>
          <p:cNvSpPr txBox="1"/>
          <p:nvPr>
            <p:ph type="title" idx="4294967295"/>
          </p:nvPr>
        </p:nvSpPr>
        <p:spPr>
          <a:xfrm>
            <a:off x="4833937" y="357187"/>
            <a:ext cx="14716126" cy="3429001"/>
          </a:xfrm>
          <a:prstGeom prst="rect">
            <a:avLst/>
          </a:prstGeom>
        </p:spPr>
        <p:txBody>
          <a:bodyPr lIns="71437" tIns="71437" rIns="71437" bIns="71437"/>
          <a:lstStyle/>
          <a:p>
            <a:pPr algn="ctr" defTabSz="584200">
              <a:defRPr cap="none" sz="10000">
                <a:solidFill>
                  <a:srgbClr val="005493"/>
                </a:solidFill>
                <a:latin typeface="Source Sans Pro"/>
                <a:ea typeface="Source Sans Pro"/>
                <a:cs typeface="Source Sans Pro"/>
                <a:sym typeface="Source Sans Pro"/>
              </a:defRPr>
            </a:pPr>
            <a:r>
              <a:t>Quiz  </a:t>
            </a:r>
            <a:br/>
            <a:r>
              <a:rPr i="1" sz="7500"/>
              <a:t>Sorting Factor Data</a:t>
            </a:r>
          </a:p>
        </p:txBody>
      </p:sp>
      <p:sp>
        <p:nvSpPr>
          <p:cNvPr id="535" name="What will this return?…"/>
          <p:cNvSpPr txBox="1"/>
          <p:nvPr>
            <p:ph type="body" idx="4294967295"/>
          </p:nvPr>
        </p:nvSpPr>
        <p:spPr>
          <a:xfrm>
            <a:off x="1417488" y="3145441"/>
            <a:ext cx="19924306" cy="9014570"/>
          </a:xfrm>
          <a:prstGeom prst="rect">
            <a:avLst/>
          </a:prstGeom>
        </p:spPr>
        <p:txBody>
          <a:bodyPr lIns="71437" tIns="71437" rIns="71437" bIns="71437"/>
          <a:lstStyle/>
          <a:p>
            <a:pPr marL="0" indent="0" defTabSz="408940">
              <a:spcBef>
                <a:spcPts val="1600"/>
              </a:spcBef>
              <a:buSzTx/>
              <a:buNone/>
              <a:defRPr sz="4900">
                <a:solidFill>
                  <a:schemeClr val="accent1">
                    <a:hueOff val="47394"/>
                    <a:satOff val="-25753"/>
                    <a:lumOff val="-7544"/>
                  </a:schemeClr>
                </a:solidFill>
                <a:latin typeface="Source Sans Pro"/>
                <a:ea typeface="Source Sans Pro"/>
                <a:cs typeface="Source Sans Pro"/>
                <a:sym typeface="Source Sans Pro"/>
              </a:defRPr>
            </a:pPr>
          </a:p>
          <a:p>
            <a:pPr marL="0" indent="0" defTabSz="408940">
              <a:spcBef>
                <a:spcPts val="1600"/>
              </a:spcBef>
              <a:buSzTx/>
              <a:buNone/>
              <a:defRPr sz="4900">
                <a:solidFill>
                  <a:schemeClr val="accent1">
                    <a:hueOff val="47394"/>
                    <a:satOff val="-25753"/>
                    <a:lumOff val="-7544"/>
                  </a:schemeClr>
                </a:solidFill>
                <a:latin typeface="Source Sans Pro"/>
                <a:ea typeface="Source Sans Pro"/>
                <a:cs typeface="Source Sans Pro"/>
                <a:sym typeface="Source Sans Pro"/>
              </a:defRPr>
            </a:pPr>
            <a:r>
              <a:t>What will this return?</a:t>
            </a:r>
          </a:p>
          <a:p>
            <a:pPr marL="0" indent="0" defTabSz="408940">
              <a:spcBef>
                <a:spcPts val="1600"/>
              </a:spcBef>
              <a:buSzTx/>
              <a:buNone/>
              <a:defRPr sz="4900">
                <a:solidFill>
                  <a:schemeClr val="accent1">
                    <a:hueOff val="47394"/>
                    <a:satOff val="-25753"/>
                    <a:lumOff val="-7544"/>
                  </a:schemeClr>
                </a:solidFill>
                <a:latin typeface="Source Sans Pro"/>
                <a:ea typeface="Source Sans Pro"/>
                <a:cs typeface="Source Sans Pro"/>
                <a:sym typeface="Source Sans Pro"/>
              </a:defRPr>
            </a:pPr>
          </a:p>
          <a:p>
            <a:pPr marL="0" indent="0" defTabSz="408940">
              <a:spcBef>
                <a:spcPts val="1000"/>
              </a:spcBef>
              <a:buSzTx/>
              <a:buNone/>
              <a:defRPr sz="4200">
                <a:solidFill>
                  <a:schemeClr val="accent1">
                    <a:hueOff val="47394"/>
                    <a:satOff val="-25753"/>
                    <a:lumOff val="-7544"/>
                  </a:schemeClr>
                </a:solidFill>
                <a:latin typeface="Monaco"/>
                <a:ea typeface="Monaco"/>
                <a:cs typeface="Monaco"/>
                <a:sym typeface="Monaco"/>
              </a:defRPr>
            </a:pPr>
            <a:r>
              <a:t>possible_values = c("low", "normal", "high")</a:t>
            </a:r>
          </a:p>
          <a:p>
            <a:pPr marL="0" indent="0" defTabSz="408940">
              <a:spcBef>
                <a:spcPts val="1000"/>
              </a:spcBef>
              <a:buSzTx/>
              <a:buNone/>
              <a:defRPr sz="4200">
                <a:solidFill>
                  <a:schemeClr val="accent1">
                    <a:hueOff val="47394"/>
                    <a:satOff val="-25753"/>
                    <a:lumOff val="-7544"/>
                  </a:schemeClr>
                </a:solidFill>
                <a:latin typeface="Monaco"/>
                <a:ea typeface="Monaco"/>
                <a:cs typeface="Monaco"/>
                <a:sym typeface="Monaco"/>
              </a:defRPr>
            </a:pPr>
            <a:r>
              <a:t>recorded_values = c("low", "low", "normal", "high")</a:t>
            </a:r>
          </a:p>
          <a:p>
            <a:pPr marL="0" indent="0" defTabSz="408940">
              <a:spcBef>
                <a:spcPts val="1000"/>
              </a:spcBef>
              <a:buSzTx/>
              <a:buNone/>
              <a:defRPr sz="4200">
                <a:solidFill>
                  <a:schemeClr val="accent1">
                    <a:hueOff val="47394"/>
                    <a:satOff val="-25753"/>
                    <a:lumOff val="-7544"/>
                  </a:schemeClr>
                </a:solidFill>
                <a:latin typeface="Monaco"/>
                <a:ea typeface="Monaco"/>
                <a:cs typeface="Monaco"/>
                <a:sym typeface="Monaco"/>
              </a:defRPr>
            </a:pPr>
            <a:r>
              <a:t>f = factor(x = recorded_values, </a:t>
            </a:r>
          </a:p>
          <a:p>
            <a:pPr marL="0" indent="0" defTabSz="408940">
              <a:spcBef>
                <a:spcPts val="1000"/>
              </a:spcBef>
              <a:buSzTx/>
              <a:buNone/>
              <a:defRPr sz="4200">
                <a:solidFill>
                  <a:schemeClr val="accent1">
                    <a:hueOff val="47394"/>
                    <a:satOff val="-25753"/>
                    <a:lumOff val="-7544"/>
                  </a:schemeClr>
                </a:solidFill>
                <a:latin typeface="Monaco"/>
                <a:ea typeface="Monaco"/>
                <a:cs typeface="Monaco"/>
                <a:sym typeface="Monaco"/>
              </a:defRPr>
            </a:pPr>
            <a:r>
              <a:t>          levels = possible_values)</a:t>
            </a:r>
          </a:p>
          <a:p>
            <a:pPr marL="0" indent="0" defTabSz="408940">
              <a:spcBef>
                <a:spcPts val="1000"/>
              </a:spcBef>
              <a:buSzTx/>
              <a:buNone/>
              <a:defRPr sz="4200">
                <a:solidFill>
                  <a:schemeClr val="accent1">
                    <a:hueOff val="47394"/>
                    <a:satOff val="-25753"/>
                    <a:lumOff val="-7544"/>
                  </a:schemeClr>
                </a:solidFill>
                <a:latin typeface="Monaco"/>
                <a:ea typeface="Monaco"/>
                <a:cs typeface="Monaco"/>
                <a:sym typeface="Monaco"/>
              </a:defRPr>
            </a:pPr>
          </a:p>
          <a:p>
            <a:pPr marL="0" indent="0" defTabSz="408940">
              <a:spcBef>
                <a:spcPts val="1000"/>
              </a:spcBef>
              <a:buSzTx/>
              <a:buNone/>
              <a:defRPr sz="4200">
                <a:solidFill>
                  <a:schemeClr val="accent1">
                    <a:hueOff val="47394"/>
                    <a:satOff val="-25753"/>
                    <a:lumOff val="-7544"/>
                  </a:schemeClr>
                </a:solidFill>
                <a:latin typeface="Monaco"/>
                <a:ea typeface="Monaco"/>
                <a:cs typeface="Monaco"/>
                <a:sym typeface="Monaco"/>
              </a:defRPr>
            </a:pPr>
            <a:r>
              <a:t>sort(f)</a:t>
            </a:r>
          </a:p>
        </p:txBody>
      </p:sp>
    </p:spTree>
  </p:cSld>
  <p:clrMapOvr>
    <a:masterClrMapping/>
  </p:clrMapOvr>
  <p:transition xmlns:p14="http://schemas.microsoft.com/office/powerpoint/2010/main" spd="med" advClick="1"/>
</p:sld>
</file>

<file path=ppt/slides/slide6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39" name="Quiz   Sorting Factor Data"/>
          <p:cNvSpPr txBox="1"/>
          <p:nvPr>
            <p:ph type="title" idx="4294967295"/>
          </p:nvPr>
        </p:nvSpPr>
        <p:spPr>
          <a:xfrm>
            <a:off x="4833937" y="357187"/>
            <a:ext cx="14716126" cy="3429001"/>
          </a:xfrm>
          <a:prstGeom prst="rect">
            <a:avLst/>
          </a:prstGeom>
        </p:spPr>
        <p:txBody>
          <a:bodyPr lIns="71437" tIns="71437" rIns="71437" bIns="71437"/>
          <a:lstStyle/>
          <a:p>
            <a:pPr algn="ctr" defTabSz="584200">
              <a:defRPr cap="none" sz="10000">
                <a:solidFill>
                  <a:srgbClr val="005493"/>
                </a:solidFill>
                <a:latin typeface="Source Sans Pro"/>
                <a:ea typeface="Source Sans Pro"/>
                <a:cs typeface="Source Sans Pro"/>
                <a:sym typeface="Source Sans Pro"/>
              </a:defRPr>
            </a:pPr>
            <a:r>
              <a:t>Quiz  </a:t>
            </a:r>
            <a:br/>
            <a:r>
              <a:rPr i="1" sz="7500"/>
              <a:t>Sorting Factor Data</a:t>
            </a:r>
          </a:p>
        </p:txBody>
      </p:sp>
      <p:sp>
        <p:nvSpPr>
          <p:cNvPr id="540" name="possible_values = c(&quot;low&quot;, &quot;normal&quot;, &quot;high&quot;)…"/>
          <p:cNvSpPr txBox="1"/>
          <p:nvPr>
            <p:ph type="body" idx="4294967295"/>
          </p:nvPr>
        </p:nvSpPr>
        <p:spPr>
          <a:xfrm>
            <a:off x="1417488" y="3145442"/>
            <a:ext cx="19924306" cy="8929991"/>
          </a:xfrm>
          <a:prstGeom prst="rect">
            <a:avLst/>
          </a:prstGeom>
        </p:spPr>
        <p:txBody>
          <a:bodyPr lIns="71437" tIns="71437" rIns="71437" bIns="71437"/>
          <a:lstStyle/>
          <a:p>
            <a:pPr marL="0" indent="0" defTabSz="432308">
              <a:spcBef>
                <a:spcPts val="1100"/>
              </a:spcBef>
              <a:buSzTx/>
              <a:buNone/>
              <a:defRPr sz="4440">
                <a:solidFill>
                  <a:schemeClr val="accent1">
                    <a:hueOff val="47394"/>
                    <a:satOff val="-25753"/>
                    <a:lumOff val="-7544"/>
                  </a:schemeClr>
                </a:solidFill>
                <a:latin typeface="Monaco"/>
                <a:ea typeface="Monaco"/>
                <a:cs typeface="Monaco"/>
                <a:sym typeface="Monaco"/>
              </a:defRPr>
            </a:pPr>
          </a:p>
          <a:p>
            <a:pPr marL="0" indent="0" defTabSz="432308">
              <a:spcBef>
                <a:spcPts val="1100"/>
              </a:spcBef>
              <a:buSzTx/>
              <a:buNone/>
              <a:defRPr sz="4440">
                <a:solidFill>
                  <a:schemeClr val="accent1">
                    <a:hueOff val="47394"/>
                    <a:satOff val="-25753"/>
                    <a:lumOff val="-7544"/>
                  </a:schemeClr>
                </a:solidFill>
                <a:latin typeface="Monaco"/>
                <a:ea typeface="Monaco"/>
                <a:cs typeface="Monaco"/>
                <a:sym typeface="Monaco"/>
              </a:defRPr>
            </a:pPr>
            <a:r>
              <a:t>possible_values = c("low", "normal", "high")</a:t>
            </a:r>
          </a:p>
          <a:p>
            <a:pPr marL="0" indent="0" defTabSz="432308">
              <a:spcBef>
                <a:spcPts val="1100"/>
              </a:spcBef>
              <a:buSzTx/>
              <a:buNone/>
              <a:defRPr sz="4440">
                <a:solidFill>
                  <a:schemeClr val="accent1">
                    <a:hueOff val="47394"/>
                    <a:satOff val="-25753"/>
                    <a:lumOff val="-7544"/>
                  </a:schemeClr>
                </a:solidFill>
                <a:latin typeface="Monaco"/>
                <a:ea typeface="Monaco"/>
                <a:cs typeface="Monaco"/>
                <a:sym typeface="Monaco"/>
              </a:defRPr>
            </a:pPr>
            <a:r>
              <a:t>recorded_values = c("low", "low", "normal", "high")</a:t>
            </a:r>
          </a:p>
          <a:p>
            <a:pPr marL="0" indent="0" defTabSz="432308">
              <a:spcBef>
                <a:spcPts val="1100"/>
              </a:spcBef>
              <a:buSzTx/>
              <a:buNone/>
              <a:defRPr sz="4440">
                <a:solidFill>
                  <a:schemeClr val="accent1">
                    <a:hueOff val="47394"/>
                    <a:satOff val="-25753"/>
                    <a:lumOff val="-7544"/>
                  </a:schemeClr>
                </a:solidFill>
                <a:latin typeface="Monaco"/>
                <a:ea typeface="Monaco"/>
                <a:cs typeface="Monaco"/>
                <a:sym typeface="Monaco"/>
              </a:defRPr>
            </a:pPr>
            <a:r>
              <a:t>f = factor(recorded_values, </a:t>
            </a:r>
          </a:p>
          <a:p>
            <a:pPr marL="0" indent="0" defTabSz="432308">
              <a:spcBef>
                <a:spcPts val="1100"/>
              </a:spcBef>
              <a:buSzTx/>
              <a:buNone/>
              <a:defRPr sz="4440">
                <a:solidFill>
                  <a:schemeClr val="accent1">
                    <a:hueOff val="47394"/>
                    <a:satOff val="-25753"/>
                    <a:lumOff val="-7544"/>
                  </a:schemeClr>
                </a:solidFill>
                <a:latin typeface="Monaco"/>
                <a:ea typeface="Monaco"/>
                <a:cs typeface="Monaco"/>
                <a:sym typeface="Monaco"/>
              </a:defRPr>
            </a:pPr>
            <a:r>
              <a:t>          levels = possible_values)</a:t>
            </a:r>
          </a:p>
          <a:p>
            <a:pPr marL="0" indent="0" defTabSz="432308">
              <a:spcBef>
                <a:spcPts val="1100"/>
              </a:spcBef>
              <a:buSzTx/>
              <a:buNone/>
              <a:defRPr sz="4440">
                <a:solidFill>
                  <a:schemeClr val="accent1">
                    <a:hueOff val="47394"/>
                    <a:satOff val="-25753"/>
                    <a:lumOff val="-7544"/>
                  </a:schemeClr>
                </a:solidFill>
                <a:latin typeface="Monaco"/>
                <a:ea typeface="Monaco"/>
                <a:cs typeface="Monaco"/>
                <a:sym typeface="Monaco"/>
              </a:defRPr>
            </a:pPr>
          </a:p>
          <a:p>
            <a:pPr marL="0" indent="0" defTabSz="432308">
              <a:spcBef>
                <a:spcPts val="1100"/>
              </a:spcBef>
              <a:buSzTx/>
              <a:buNone/>
              <a:defRPr sz="4440">
                <a:solidFill>
                  <a:schemeClr val="accent1">
                    <a:hueOff val="47394"/>
                    <a:satOff val="-25753"/>
                    <a:lumOff val="-7544"/>
                  </a:schemeClr>
                </a:solidFill>
                <a:latin typeface="Monaco"/>
                <a:ea typeface="Monaco"/>
                <a:cs typeface="Monaco"/>
                <a:sym typeface="Monaco"/>
              </a:defRPr>
            </a:pPr>
            <a:r>
              <a:t>sort(f)</a:t>
            </a:r>
          </a:p>
          <a:p>
            <a:pPr marL="0" indent="0" defTabSz="432308">
              <a:spcBef>
                <a:spcPts val="1100"/>
              </a:spcBef>
              <a:buSzTx/>
              <a:buNone/>
              <a:defRPr sz="4440">
                <a:solidFill>
                  <a:schemeClr val="accent1">
                    <a:hueOff val="47394"/>
                    <a:satOff val="-25753"/>
                    <a:lumOff val="-7544"/>
                  </a:schemeClr>
                </a:solidFill>
                <a:latin typeface="Monaco"/>
                <a:ea typeface="Monaco"/>
                <a:cs typeface="Monaco"/>
                <a:sym typeface="Monaco"/>
              </a:defRPr>
            </a:pPr>
          </a:p>
          <a:p>
            <a:pPr marL="0" indent="0" defTabSz="432308">
              <a:spcBef>
                <a:spcPts val="1100"/>
              </a:spcBef>
              <a:buSzTx/>
              <a:buNone/>
              <a:defRPr sz="4440">
                <a:solidFill>
                  <a:schemeClr val="accent1">
                    <a:hueOff val="47394"/>
                    <a:satOff val="-25753"/>
                    <a:lumOff val="-7544"/>
                  </a:schemeClr>
                </a:solidFill>
                <a:latin typeface="Monaco"/>
                <a:ea typeface="Monaco"/>
                <a:cs typeface="Monaco"/>
                <a:sym typeface="Monaco"/>
              </a:defRPr>
            </a:pPr>
            <a:r>
              <a:t>[1] low low normal high  </a:t>
            </a:r>
          </a:p>
          <a:p>
            <a:pPr marL="0" indent="0" defTabSz="432308">
              <a:spcBef>
                <a:spcPts val="1100"/>
              </a:spcBef>
              <a:buSzTx/>
              <a:buNone/>
              <a:defRPr sz="4440">
                <a:solidFill>
                  <a:schemeClr val="accent1">
                    <a:hueOff val="47394"/>
                    <a:satOff val="-25753"/>
                    <a:lumOff val="-7544"/>
                  </a:schemeClr>
                </a:solidFill>
                <a:latin typeface="Monaco"/>
                <a:ea typeface="Monaco"/>
                <a:cs typeface="Monaco"/>
                <a:sym typeface="Monaco"/>
              </a:defRPr>
            </a:pPr>
            <a:r>
              <a:t>Levels: low normal high</a:t>
            </a:r>
          </a:p>
        </p:txBody>
      </p:sp>
    </p:spTree>
  </p:cSld>
  <p:clrMapOvr>
    <a:masterClrMapping/>
  </p:clrMapOvr>
  <p:transition xmlns:p14="http://schemas.microsoft.com/office/powerpoint/2010/main" spd="med" advClick="1"/>
</p:sld>
</file>

<file path=ppt/slides/slide6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544" name="Screen Shot 2017-01-10 at 9.00.12 PM.png" descr="Screen Shot 2017-01-10 at 9.00.12 PM.png"/>
          <p:cNvPicPr>
            <a:picLocks noChangeAspect="1"/>
          </p:cNvPicPr>
          <p:nvPr/>
        </p:nvPicPr>
        <p:blipFill>
          <a:blip r:embed="rId3">
            <a:extLst/>
          </a:blip>
          <a:stretch>
            <a:fillRect/>
          </a:stretch>
        </p:blipFill>
        <p:spPr>
          <a:xfrm>
            <a:off x="1429366" y="4667594"/>
            <a:ext cx="21525268" cy="10697209"/>
          </a:xfrm>
          <a:prstGeom prst="rect">
            <a:avLst/>
          </a:prstGeom>
          <a:ln w="12700">
            <a:miter lim="400000"/>
          </a:ln>
        </p:spPr>
      </p:pic>
      <p:sp>
        <p:nvSpPr>
          <p:cNvPr id="545" name="Quiz"/>
          <p:cNvSpPr txBox="1"/>
          <p:nvPr>
            <p:ph type="title" idx="4294967295"/>
          </p:nvPr>
        </p:nvSpPr>
        <p:spPr>
          <a:xfrm>
            <a:off x="4833937" y="357187"/>
            <a:ext cx="14716126" cy="3429001"/>
          </a:xfrm>
          <a:prstGeom prst="rect">
            <a:avLst/>
          </a:prstGeom>
        </p:spPr>
        <p:txBody>
          <a:bodyPr lIns="71437" tIns="71437" rIns="71437" bIns="71437"/>
          <a:lstStyle>
            <a:lvl1pPr algn="ctr" defTabSz="584200">
              <a:defRPr cap="none" sz="10000">
                <a:solidFill>
                  <a:srgbClr val="005493"/>
                </a:solidFill>
                <a:latin typeface="Source Sans Pro"/>
                <a:ea typeface="Source Sans Pro"/>
                <a:cs typeface="Source Sans Pro"/>
                <a:sym typeface="Source Sans Pro"/>
              </a:defRPr>
            </a:lvl1pPr>
          </a:lstStyle>
          <a:p>
            <a:pPr/>
            <a:r>
              <a:t>Quiz</a:t>
            </a:r>
          </a:p>
        </p:txBody>
      </p:sp>
      <p:sp>
        <p:nvSpPr>
          <p:cNvPr id="546" name="Should &quot;day&quot; be a factor or character?"/>
          <p:cNvSpPr txBox="1"/>
          <p:nvPr>
            <p:ph type="body" sz="quarter" idx="4294967295"/>
          </p:nvPr>
        </p:nvSpPr>
        <p:spPr>
          <a:xfrm>
            <a:off x="5511876" y="2816814"/>
            <a:ext cx="13360248" cy="1625089"/>
          </a:xfrm>
          <a:prstGeom prst="rect">
            <a:avLst/>
          </a:prstGeom>
        </p:spPr>
        <p:txBody>
          <a:bodyPr lIns="71437" tIns="71437" rIns="71437" bIns="71437"/>
          <a:lstStyle>
            <a:lvl1pPr marL="0" indent="0" algn="ctr" defTabSz="584200">
              <a:spcBef>
                <a:spcPts val="4900"/>
              </a:spcBef>
              <a:buSzTx/>
              <a:buNone/>
              <a:defRPr sz="6000">
                <a:solidFill>
                  <a:srgbClr val="005493"/>
                </a:solidFill>
                <a:latin typeface="Source Sans Pro"/>
                <a:ea typeface="Source Sans Pro"/>
                <a:cs typeface="Source Sans Pro"/>
                <a:sym typeface="Source Sans Pro"/>
              </a:defRPr>
            </a:lvl1pPr>
          </a:lstStyle>
          <a:p>
            <a:pPr/>
            <a:r>
              <a:t>Should "day" be a factor or character?</a:t>
            </a:r>
          </a:p>
        </p:txBody>
      </p:sp>
    </p:spTree>
  </p:cSld>
  <p:clrMapOvr>
    <a:masterClrMapping/>
  </p:clrMapOvr>
  <p:transition xmlns:p14="http://schemas.microsoft.com/office/powerpoint/2010/main" spd="med" advClick="1"/>
</p:sld>
</file>

<file path=ppt/slides/slide6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50" name="Non Numeric Data in R"/>
          <p:cNvSpPr txBox="1"/>
          <p:nvPr>
            <p:ph type="title"/>
          </p:nvPr>
        </p:nvSpPr>
        <p:spPr>
          <a:prstGeom prst="rect">
            <a:avLst/>
          </a:prstGeom>
        </p:spPr>
        <p:txBody>
          <a:bodyPr/>
          <a:lstStyle/>
          <a:p>
            <a:pPr/>
            <a:r>
              <a:t>Non Numeric Data in R</a:t>
            </a:r>
          </a:p>
        </p:txBody>
      </p:sp>
      <p:sp>
        <p:nvSpPr>
          <p:cNvPr id="551" name="Logical / Boolean…"/>
          <p:cNvSpPr txBox="1"/>
          <p:nvPr>
            <p:ph type="body" idx="1"/>
          </p:nvPr>
        </p:nvSpPr>
        <p:spPr>
          <a:prstGeom prst="rect">
            <a:avLst/>
          </a:prstGeom>
        </p:spPr>
        <p:txBody>
          <a:bodyPr/>
          <a:lstStyle/>
          <a:p>
            <a:pPr/>
            <a:r>
              <a:t>Logical / Boolean</a:t>
            </a:r>
          </a:p>
          <a:p>
            <a:pPr/>
            <a:r>
              <a:t>Character / String</a:t>
            </a:r>
          </a:p>
          <a:p>
            <a:pPr/>
            <a:r>
              <a:t>Factor / Categorical</a:t>
            </a:r>
          </a:p>
          <a:p>
            <a:pPr/>
            <a:r>
              <a:t>Dates and Times</a:t>
            </a:r>
          </a:p>
        </p:txBody>
      </p:sp>
    </p:spTree>
  </p:cSld>
  <p:clrMapOvr>
    <a:masterClrMapping/>
  </p:clrMapOvr>
  <p:transition xmlns:p14="http://schemas.microsoft.com/office/powerpoint/2010/main" spd="med" advClick="1"/>
</p:sld>
</file>

<file path=ppt/slides/slide6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555" name="Screen Shot 2020-11-16 at 6.07.36 AM.png" descr="Screen Shot 2020-11-16 at 6.07.36 AM.png"/>
          <p:cNvPicPr>
            <a:picLocks noChangeAspect="1"/>
          </p:cNvPicPr>
          <p:nvPr>
            <p:ph type="pic" idx="21"/>
          </p:nvPr>
        </p:nvPicPr>
        <p:blipFill>
          <a:blip r:embed="rId2">
            <a:extLst/>
          </a:blip>
          <a:srcRect l="0" t="0" r="0" b="0"/>
          <a:stretch>
            <a:fillRect/>
          </a:stretch>
        </p:blipFill>
        <p:spPr>
          <a:xfrm>
            <a:off x="5325070" y="1451425"/>
            <a:ext cx="13722210" cy="7294853"/>
          </a:xfrm>
          <a:prstGeom prst="rect">
            <a:avLst/>
          </a:prstGeom>
        </p:spPr>
      </p:pic>
      <p:sp>
        <p:nvSpPr>
          <p:cNvPr id="556" name="lubridate Cheat Sheet"/>
          <p:cNvSpPr txBox="1"/>
          <p:nvPr>
            <p:ph type="title"/>
          </p:nvPr>
        </p:nvSpPr>
        <p:spPr>
          <a:prstGeom prst="rect">
            <a:avLst/>
          </a:prstGeom>
        </p:spPr>
        <p:txBody>
          <a:bodyPr/>
          <a:lstStyle/>
          <a:p>
            <a:pPr/>
            <a:r>
              <a:t>lubridate Cheat Sheet</a:t>
            </a:r>
          </a:p>
        </p:txBody>
      </p:sp>
      <p:sp>
        <p:nvSpPr>
          <p:cNvPr id="557" name="Please take out"/>
          <p:cNvSpPr txBox="1"/>
          <p:nvPr>
            <p:ph type="body" sz="quarter" idx="1"/>
          </p:nvPr>
        </p:nvSpPr>
        <p:spPr>
          <a:prstGeom prst="rect">
            <a:avLst/>
          </a:prstGeom>
        </p:spPr>
        <p:txBody>
          <a:bodyPr/>
          <a:lstStyle/>
          <a:p>
            <a:pPr/>
            <a:r>
              <a:t>Please take out</a:t>
            </a:r>
          </a:p>
        </p:txBody>
      </p:sp>
    </p:spTree>
  </p:cSld>
  <p:clrMapOvr>
    <a:masterClrMapping/>
  </p:clrMapOvr>
  <p:transition xmlns:p14="http://schemas.microsoft.com/office/powerpoint/2010/main" spd="med" advClick="1"/>
</p:sld>
</file>

<file path=ppt/slides/slide6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59" name="Quiz"/>
          <p:cNvSpPr txBox="1"/>
          <p:nvPr>
            <p:ph type="title" idx="4294967295"/>
          </p:nvPr>
        </p:nvSpPr>
        <p:spPr>
          <a:xfrm>
            <a:off x="4833937" y="357187"/>
            <a:ext cx="14716126" cy="3429001"/>
          </a:xfrm>
          <a:prstGeom prst="rect">
            <a:avLst/>
          </a:prstGeom>
        </p:spPr>
        <p:txBody>
          <a:bodyPr lIns="71437" tIns="71437" rIns="71437" bIns="71437"/>
          <a:lstStyle>
            <a:lvl1pPr algn="ctr" defTabSz="584200">
              <a:defRPr cap="none" sz="10000">
                <a:solidFill>
                  <a:srgbClr val="005493"/>
                </a:solidFill>
                <a:latin typeface="Source Sans Pro"/>
                <a:ea typeface="Source Sans Pro"/>
                <a:cs typeface="Source Sans Pro"/>
                <a:sym typeface="Source Sans Pro"/>
              </a:defRPr>
            </a:lvl1pPr>
          </a:lstStyle>
          <a:p>
            <a:pPr/>
            <a:r>
              <a:t>Quiz</a:t>
            </a:r>
          </a:p>
        </p:txBody>
      </p:sp>
      <p:sp>
        <p:nvSpPr>
          <p:cNvPr id="560" name="Does every year have 365 days?"/>
          <p:cNvSpPr txBox="1"/>
          <p:nvPr>
            <p:ph type="body" sz="quarter" idx="4294967295"/>
          </p:nvPr>
        </p:nvSpPr>
        <p:spPr>
          <a:xfrm>
            <a:off x="1445226" y="3240423"/>
            <a:ext cx="21493548" cy="2501547"/>
          </a:xfrm>
          <a:prstGeom prst="rect">
            <a:avLst/>
          </a:prstGeom>
        </p:spPr>
        <p:txBody>
          <a:bodyPr lIns="71437" tIns="71437" rIns="71437" bIns="71437"/>
          <a:lstStyle>
            <a:lvl1pPr marL="0" indent="0">
              <a:spcBef>
                <a:spcPts val="5900"/>
              </a:spcBef>
              <a:buSzTx/>
              <a:buNone/>
              <a:defRPr sz="6000">
                <a:solidFill>
                  <a:srgbClr val="005493"/>
                </a:solidFill>
                <a:latin typeface="Source Sans Pro"/>
                <a:ea typeface="Source Sans Pro"/>
                <a:cs typeface="Source Sans Pro"/>
                <a:sym typeface="Source Sans Pro"/>
              </a:defRPr>
            </a:lvl1pPr>
          </a:lstStyle>
          <a:p>
            <a:pPr/>
            <a:r>
              <a:t>Does every year have 365 days?</a:t>
            </a:r>
          </a:p>
        </p:txBody>
      </p:sp>
    </p:spTree>
  </p:cSld>
  <p:clrMapOvr>
    <a:masterClrMapping/>
  </p:clrMapOvr>
  <p:transition xmlns:p14="http://schemas.microsoft.com/office/powerpoint/2010/main" spd="med" advClick="1"/>
</p:sld>
</file>

<file path=ppt/slides/slide6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64" name="Quiz"/>
          <p:cNvSpPr txBox="1"/>
          <p:nvPr>
            <p:ph type="title" idx="4294967295"/>
          </p:nvPr>
        </p:nvSpPr>
        <p:spPr>
          <a:xfrm>
            <a:off x="4833937" y="357187"/>
            <a:ext cx="14716126" cy="3429001"/>
          </a:xfrm>
          <a:prstGeom prst="rect">
            <a:avLst/>
          </a:prstGeom>
        </p:spPr>
        <p:txBody>
          <a:bodyPr lIns="71437" tIns="71437" rIns="71437" bIns="71437"/>
          <a:lstStyle>
            <a:lvl1pPr algn="ctr" defTabSz="584200">
              <a:defRPr cap="none" sz="10000">
                <a:solidFill>
                  <a:srgbClr val="005493"/>
                </a:solidFill>
                <a:latin typeface="Source Sans Pro"/>
                <a:ea typeface="Source Sans Pro"/>
                <a:cs typeface="Source Sans Pro"/>
                <a:sym typeface="Source Sans Pro"/>
              </a:defRPr>
            </a:lvl1pPr>
          </a:lstStyle>
          <a:p>
            <a:pPr/>
            <a:r>
              <a:t>Quiz</a:t>
            </a:r>
          </a:p>
        </p:txBody>
      </p:sp>
      <p:sp>
        <p:nvSpPr>
          <p:cNvPr id="565" name="Does every day have 24 hours?"/>
          <p:cNvSpPr txBox="1"/>
          <p:nvPr>
            <p:ph type="body" sz="quarter" idx="4294967295"/>
          </p:nvPr>
        </p:nvSpPr>
        <p:spPr>
          <a:xfrm>
            <a:off x="1445226" y="3240423"/>
            <a:ext cx="21493548" cy="2501547"/>
          </a:xfrm>
          <a:prstGeom prst="rect">
            <a:avLst/>
          </a:prstGeom>
        </p:spPr>
        <p:txBody>
          <a:bodyPr lIns="71437" tIns="71437" rIns="71437" bIns="71437"/>
          <a:lstStyle>
            <a:lvl1pPr marL="0" indent="0">
              <a:spcBef>
                <a:spcPts val="5900"/>
              </a:spcBef>
              <a:buSzTx/>
              <a:buNone/>
              <a:defRPr sz="6000">
                <a:solidFill>
                  <a:srgbClr val="005493"/>
                </a:solidFill>
                <a:latin typeface="Source Sans Pro"/>
                <a:ea typeface="Source Sans Pro"/>
                <a:cs typeface="Source Sans Pro"/>
                <a:sym typeface="Source Sans Pro"/>
              </a:defRPr>
            </a:lvl1pPr>
          </a:lstStyle>
          <a:p>
            <a:pPr/>
            <a:r>
              <a:t>Does every day have 24 hours?</a:t>
            </a:r>
          </a:p>
        </p:txBody>
      </p:sp>
    </p:spTree>
  </p:cSld>
  <p:clrMapOvr>
    <a:masterClrMapping/>
  </p:clrMapOvr>
  <p:transition xmlns:p14="http://schemas.microsoft.com/office/powerpoint/2010/main" spd="med" advClick="1"/>
</p:sld>
</file>

<file path=ppt/slides/slide6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69" name="Quiz"/>
          <p:cNvSpPr txBox="1"/>
          <p:nvPr>
            <p:ph type="title" idx="4294967295"/>
          </p:nvPr>
        </p:nvSpPr>
        <p:spPr>
          <a:xfrm>
            <a:off x="4833937" y="357187"/>
            <a:ext cx="14716126" cy="3429001"/>
          </a:xfrm>
          <a:prstGeom prst="rect">
            <a:avLst/>
          </a:prstGeom>
        </p:spPr>
        <p:txBody>
          <a:bodyPr lIns="71437" tIns="71437" rIns="71437" bIns="71437"/>
          <a:lstStyle>
            <a:lvl1pPr algn="ctr" defTabSz="584200">
              <a:defRPr cap="none" sz="10000">
                <a:solidFill>
                  <a:srgbClr val="005493"/>
                </a:solidFill>
                <a:latin typeface="Source Sans Pro"/>
                <a:ea typeface="Source Sans Pro"/>
                <a:cs typeface="Source Sans Pro"/>
                <a:sym typeface="Source Sans Pro"/>
              </a:defRPr>
            </a:lvl1pPr>
          </a:lstStyle>
          <a:p>
            <a:pPr/>
            <a:r>
              <a:t>Quiz</a:t>
            </a:r>
          </a:p>
        </p:txBody>
      </p:sp>
      <p:sp>
        <p:nvSpPr>
          <p:cNvPr id="570" name="Does every minute have 60 seconds?"/>
          <p:cNvSpPr txBox="1"/>
          <p:nvPr>
            <p:ph type="body" sz="quarter" idx="4294967295"/>
          </p:nvPr>
        </p:nvSpPr>
        <p:spPr>
          <a:xfrm>
            <a:off x="1445226" y="3240423"/>
            <a:ext cx="21493548" cy="2501547"/>
          </a:xfrm>
          <a:prstGeom prst="rect">
            <a:avLst/>
          </a:prstGeom>
        </p:spPr>
        <p:txBody>
          <a:bodyPr lIns="71437" tIns="71437" rIns="71437" bIns="71437"/>
          <a:lstStyle>
            <a:lvl1pPr marL="0" indent="0">
              <a:spcBef>
                <a:spcPts val="5900"/>
              </a:spcBef>
              <a:buSzTx/>
              <a:buNone/>
              <a:defRPr sz="6000">
                <a:solidFill>
                  <a:srgbClr val="005493"/>
                </a:solidFill>
                <a:latin typeface="Source Sans Pro"/>
                <a:ea typeface="Source Sans Pro"/>
                <a:cs typeface="Source Sans Pro"/>
                <a:sym typeface="Source Sans Pro"/>
              </a:defRPr>
            </a:lvl1pPr>
          </a:lstStyle>
          <a:p>
            <a:pPr/>
            <a:r>
              <a:t>Does every minute have 60 seconds?</a:t>
            </a:r>
          </a:p>
        </p:txBody>
      </p:sp>
    </p:spTree>
  </p:cSld>
  <p:clrMapOvr>
    <a:masterClrMapping/>
  </p:clrMapOvr>
  <p:transition xmlns:p14="http://schemas.microsoft.com/office/powerpoint/2010/main" spd="med" advClick="1"/>
</p:sld>
</file>

<file path=ppt/slides/slide6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74" name="Quiz"/>
          <p:cNvSpPr txBox="1"/>
          <p:nvPr>
            <p:ph type="title" idx="4294967295"/>
          </p:nvPr>
        </p:nvSpPr>
        <p:spPr>
          <a:xfrm>
            <a:off x="4833937" y="357187"/>
            <a:ext cx="14716126" cy="3429001"/>
          </a:xfrm>
          <a:prstGeom prst="rect">
            <a:avLst/>
          </a:prstGeom>
        </p:spPr>
        <p:txBody>
          <a:bodyPr lIns="71437" tIns="71437" rIns="71437" bIns="71437"/>
          <a:lstStyle>
            <a:lvl1pPr algn="ctr" defTabSz="584200">
              <a:defRPr cap="none" sz="10000">
                <a:solidFill>
                  <a:srgbClr val="005493"/>
                </a:solidFill>
                <a:latin typeface="Source Sans Pro"/>
                <a:ea typeface="Source Sans Pro"/>
                <a:cs typeface="Source Sans Pro"/>
                <a:sym typeface="Source Sans Pro"/>
              </a:defRPr>
            </a:lvl1pPr>
          </a:lstStyle>
          <a:p>
            <a:pPr/>
            <a:r>
              <a:t>Quiz</a:t>
            </a:r>
          </a:p>
        </p:txBody>
      </p:sp>
      <p:sp>
        <p:nvSpPr>
          <p:cNvPr id="575" name="What does a month measure?"/>
          <p:cNvSpPr txBox="1"/>
          <p:nvPr>
            <p:ph type="body" sz="quarter" idx="4294967295"/>
          </p:nvPr>
        </p:nvSpPr>
        <p:spPr>
          <a:xfrm>
            <a:off x="1445226" y="3240423"/>
            <a:ext cx="21493548" cy="2501547"/>
          </a:xfrm>
          <a:prstGeom prst="rect">
            <a:avLst/>
          </a:prstGeom>
        </p:spPr>
        <p:txBody>
          <a:bodyPr lIns="71437" tIns="71437" rIns="71437" bIns="71437"/>
          <a:lstStyle>
            <a:lvl1pPr marL="0" indent="0">
              <a:spcBef>
                <a:spcPts val="5900"/>
              </a:spcBef>
              <a:buSzTx/>
              <a:buNone/>
              <a:defRPr sz="6000">
                <a:solidFill>
                  <a:srgbClr val="005493"/>
                </a:solidFill>
                <a:latin typeface="Source Sans Pro"/>
                <a:ea typeface="Source Sans Pro"/>
                <a:cs typeface="Source Sans Pro"/>
                <a:sym typeface="Source Sans Pro"/>
              </a:defRPr>
            </a:lvl1pPr>
          </a:lstStyle>
          <a:p>
            <a:pPr/>
            <a:r>
              <a:t>What does a month measure?</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6" name="Non Numeric Data in R"/>
          <p:cNvSpPr txBox="1"/>
          <p:nvPr>
            <p:ph type="title"/>
          </p:nvPr>
        </p:nvSpPr>
        <p:spPr>
          <a:prstGeom prst="rect">
            <a:avLst/>
          </a:prstGeom>
        </p:spPr>
        <p:txBody>
          <a:bodyPr/>
          <a:lstStyle/>
          <a:p>
            <a:pPr/>
            <a:r>
              <a:t>Non Numeric Data in R</a:t>
            </a:r>
          </a:p>
        </p:txBody>
      </p:sp>
      <p:sp>
        <p:nvSpPr>
          <p:cNvPr id="227" name="Logical / Boolean…"/>
          <p:cNvSpPr txBox="1"/>
          <p:nvPr>
            <p:ph type="body" idx="1"/>
          </p:nvPr>
        </p:nvSpPr>
        <p:spPr>
          <a:prstGeom prst="rect">
            <a:avLst/>
          </a:prstGeom>
        </p:spPr>
        <p:txBody>
          <a:bodyPr/>
          <a:lstStyle/>
          <a:p>
            <a:pPr/>
            <a:r>
              <a:t>Logical / Boolean</a:t>
            </a:r>
          </a:p>
          <a:p>
            <a:pPr/>
            <a:r>
              <a:t>Character / String</a:t>
            </a:r>
          </a:p>
          <a:p>
            <a:pPr/>
            <a:r>
              <a:t>Factor / Categorical</a:t>
            </a:r>
          </a:p>
          <a:p>
            <a:pPr/>
            <a:r>
              <a:t>Dates and Times / POSIXct</a:t>
            </a:r>
          </a:p>
        </p:txBody>
      </p:sp>
    </p:spTree>
  </p:cSld>
  <p:clrMapOvr>
    <a:masterClrMapping/>
  </p:clrMapOvr>
  <p:transition xmlns:p14="http://schemas.microsoft.com/office/powerpoint/2010/main" spd="med" advClick="1"/>
</p:sld>
</file>

<file path=ppt/slides/slide7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579" name="5ynv4HkCctz6moC2nrqPeCNR8Oydv-NFqAz5B4HheQk-454409568.jpg" descr="5ynv4HkCctz6moC2nrqPeCNR8Oydv-NFqAz5B4HheQk-454409568.jpg"/>
          <p:cNvPicPr>
            <a:picLocks noChangeAspect="1"/>
          </p:cNvPicPr>
          <p:nvPr>
            <p:ph type="pic" idx="21"/>
          </p:nvPr>
        </p:nvPicPr>
        <p:blipFill>
          <a:blip r:embed="rId3">
            <a:extLst/>
          </a:blip>
          <a:srcRect l="0" t="4296" r="0" b="4296"/>
          <a:stretch>
            <a:fillRect/>
          </a:stretch>
        </p:blipFill>
        <p:spPr>
          <a:xfrm>
            <a:off x="0" y="0"/>
            <a:ext cx="24384000" cy="13716000"/>
          </a:xfrm>
          <a:prstGeom prst="rect">
            <a:avLst/>
          </a:prstGeom>
        </p:spPr>
      </p:pic>
    </p:spTree>
  </p:cSld>
  <p:clrMapOvr>
    <a:masterClrMapping/>
  </p:clrMapOvr>
  <p:transition xmlns:p14="http://schemas.microsoft.com/office/powerpoint/2010/main" spd="med" advClick="1"/>
</p:sld>
</file>

<file path=ppt/slides/slide7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583" name="lubridate.png" descr="lubridate.png"/>
          <p:cNvPicPr>
            <a:picLocks noChangeAspect="1"/>
          </p:cNvPicPr>
          <p:nvPr/>
        </p:nvPicPr>
        <p:blipFill>
          <a:blip r:embed="rId3">
            <a:extLst/>
          </a:blip>
          <a:stretch>
            <a:fillRect/>
          </a:stretch>
        </p:blipFill>
        <p:spPr>
          <a:xfrm>
            <a:off x="22452291" y="11722550"/>
            <a:ext cx="1536701" cy="1780986"/>
          </a:xfrm>
          <a:prstGeom prst="rect">
            <a:avLst/>
          </a:prstGeom>
          <a:ln w="12700">
            <a:miter lim="400000"/>
          </a:ln>
        </p:spPr>
      </p:pic>
      <p:sp>
        <p:nvSpPr>
          <p:cNvPr id="584" name="instants - specific moments in time (e.g., Jan 1, 2017)…"/>
          <p:cNvSpPr txBox="1"/>
          <p:nvPr/>
        </p:nvSpPr>
        <p:spPr>
          <a:xfrm>
            <a:off x="3398551" y="4427668"/>
            <a:ext cx="17979397" cy="239686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marL="508000" indent="-508000" algn="l">
              <a:buSzPct val="100000"/>
              <a:buAutoNum type="arabicPeriod" startAt="1"/>
              <a:defRPr sz="6000">
                <a:latin typeface="Source Sans Pro Light"/>
                <a:ea typeface="Source Sans Pro Light"/>
                <a:cs typeface="Source Sans Pro Light"/>
                <a:sym typeface="Source Sans Pro Light"/>
              </a:defRPr>
            </a:pPr>
            <a:r>
              <a:t> </a:t>
            </a:r>
            <a:r>
              <a:rPr b="1">
                <a:solidFill>
                  <a:srgbClr val="78AAD6"/>
                </a:solidFill>
                <a:latin typeface="Source Sans Pro"/>
                <a:ea typeface="Source Sans Pro"/>
                <a:cs typeface="Source Sans Pro"/>
                <a:sym typeface="Source Sans Pro"/>
              </a:rPr>
              <a:t>instants</a:t>
            </a:r>
            <a:r>
              <a:t> </a:t>
            </a:r>
            <a:r>
              <a:rPr>
                <a:latin typeface="Source Sans Pro"/>
                <a:ea typeface="Source Sans Pro"/>
                <a:cs typeface="Source Sans Pro"/>
                <a:sym typeface="Source Sans Pro"/>
              </a:rPr>
              <a:t>- specific moments in time (e.g., Jan 1, 2017)</a:t>
            </a:r>
            <a:endParaRPr>
              <a:latin typeface="Source Sans Pro"/>
              <a:ea typeface="Source Sans Pro"/>
              <a:cs typeface="Source Sans Pro"/>
              <a:sym typeface="Source Sans Pro"/>
            </a:endParaRPr>
          </a:p>
          <a:p>
            <a:pPr marL="508000" indent="-508000" algn="l">
              <a:buSzPct val="100000"/>
              <a:buAutoNum type="arabicPeriod" startAt="1"/>
              <a:defRPr sz="6000">
                <a:latin typeface="Source Sans Pro Light"/>
                <a:ea typeface="Source Sans Pro Light"/>
                <a:cs typeface="Source Sans Pro Light"/>
                <a:sym typeface="Source Sans Pro Light"/>
              </a:defRPr>
            </a:pPr>
            <a:r>
              <a:t> </a:t>
            </a:r>
            <a:r>
              <a:rPr b="1">
                <a:solidFill>
                  <a:srgbClr val="A8D379"/>
                </a:solidFill>
                <a:latin typeface="Source Sans Pro"/>
                <a:ea typeface="Source Sans Pro"/>
                <a:cs typeface="Source Sans Pro"/>
                <a:sym typeface="Source Sans Pro"/>
              </a:rPr>
              <a:t>time spans </a:t>
            </a:r>
            <a:r>
              <a:rPr>
                <a:latin typeface="Source Sans Pro"/>
                <a:ea typeface="Source Sans Pro"/>
                <a:cs typeface="Source Sans Pro"/>
                <a:sym typeface="Source Sans Pro"/>
              </a:rPr>
              <a:t>- spans of time (e.g., a day)</a:t>
            </a:r>
          </a:p>
        </p:txBody>
      </p:sp>
      <p:sp>
        <p:nvSpPr>
          <p:cNvPr id="585" name="Dates and times involve:"/>
          <p:cNvSpPr txBox="1"/>
          <p:nvPr/>
        </p:nvSpPr>
        <p:spPr>
          <a:xfrm>
            <a:off x="4025134" y="1006887"/>
            <a:ext cx="16368497" cy="239686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defRPr sz="10000">
                <a:latin typeface="Source Sans Pro"/>
                <a:ea typeface="Source Sans Pro"/>
                <a:cs typeface="Source Sans Pro"/>
                <a:sym typeface="Source Sans Pro"/>
              </a:defRPr>
            </a:lvl1pPr>
          </a:lstStyle>
          <a:p>
            <a:pPr/>
            <a:r>
              <a:t>Dates and times involve:</a:t>
            </a:r>
          </a:p>
        </p:txBody>
      </p:sp>
    </p:spTree>
  </p:cSld>
  <p:clrMapOvr>
    <a:masterClrMapping/>
  </p:clrMapOvr>
  <p:transition xmlns:p14="http://schemas.microsoft.com/office/powerpoint/2010/main" spd="med" advClick="1"/>
</p:sld>
</file>

<file path=ppt/slides/slide7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589" name="R-logo.001.png" descr="R-logo.001.png"/>
          <p:cNvPicPr>
            <a:picLocks noChangeAspect="1"/>
          </p:cNvPicPr>
          <p:nvPr/>
        </p:nvPicPr>
        <p:blipFill>
          <a:blip r:embed="rId3">
            <a:extLst/>
          </a:blip>
          <a:srcRect l="3004" t="18912" r="54323" b="19729"/>
          <a:stretch>
            <a:fillRect/>
          </a:stretch>
        </p:blipFill>
        <p:spPr>
          <a:xfrm>
            <a:off x="22407841" y="11955619"/>
            <a:ext cx="1625601" cy="1314816"/>
          </a:xfrm>
          <a:prstGeom prst="rect">
            <a:avLst/>
          </a:prstGeom>
          <a:ln w="12700">
            <a:miter lim="400000"/>
          </a:ln>
        </p:spPr>
      </p:pic>
      <p:sp>
        <p:nvSpPr>
          <p:cNvPr id="590" name="Most useful skills"/>
          <p:cNvSpPr txBox="1"/>
          <p:nvPr/>
        </p:nvSpPr>
        <p:spPr>
          <a:xfrm>
            <a:off x="4007752" y="1838702"/>
            <a:ext cx="16368496" cy="239686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defRPr sz="10000">
                <a:latin typeface="Source Sans Pro"/>
                <a:ea typeface="Source Sans Pro"/>
                <a:cs typeface="Source Sans Pro"/>
                <a:sym typeface="Source Sans Pro"/>
              </a:defRPr>
            </a:lvl1pPr>
          </a:lstStyle>
          <a:p>
            <a:pPr/>
            <a:r>
              <a:t>Most useful skills</a:t>
            </a:r>
          </a:p>
        </p:txBody>
      </p:sp>
      <p:sp>
        <p:nvSpPr>
          <p:cNvPr id="591" name="Creating dates/times (i.e. parsing)…"/>
          <p:cNvSpPr txBox="1"/>
          <p:nvPr/>
        </p:nvSpPr>
        <p:spPr>
          <a:xfrm>
            <a:off x="5519306" y="4133652"/>
            <a:ext cx="13345388" cy="544869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lvl="1" marL="762000" indent="-762000" algn="l">
              <a:spcBef>
                <a:spcPts val="1500"/>
              </a:spcBef>
              <a:buSzPct val="100000"/>
              <a:buAutoNum type="arabicPeriod" startAt="1"/>
              <a:defRPr sz="6000">
                <a:latin typeface="Source Sans Pro"/>
                <a:ea typeface="Source Sans Pro"/>
                <a:cs typeface="Source Sans Pro"/>
                <a:sym typeface="Source Sans Pro"/>
              </a:defRPr>
            </a:pPr>
            <a:r>
              <a:t>Creating dates/times (i.e. </a:t>
            </a:r>
            <a:r>
              <a:rPr i="1"/>
              <a:t>parsing</a:t>
            </a:r>
            <a:r>
              <a:t>)</a:t>
            </a:r>
          </a:p>
          <a:p>
            <a:pPr lvl="1" marL="762000" indent="-762000" algn="l">
              <a:spcBef>
                <a:spcPts val="1500"/>
              </a:spcBef>
              <a:buSzPct val="100000"/>
              <a:buAutoNum type="arabicPeriod" startAt="1"/>
              <a:defRPr sz="6000">
                <a:latin typeface="Source Sans Pro"/>
                <a:ea typeface="Source Sans Pro"/>
                <a:cs typeface="Source Sans Pro"/>
                <a:sym typeface="Source Sans Pro"/>
              </a:defRPr>
            </a:pPr>
            <a:r>
              <a:t>Access and change parts of a date</a:t>
            </a:r>
          </a:p>
        </p:txBody>
      </p:sp>
    </p:spTree>
  </p:cSld>
  <p:clrMapOvr>
    <a:masterClrMapping/>
  </p:clrMapOvr>
  <p:transition xmlns:p14="http://schemas.microsoft.com/office/powerpoint/2010/main" spd="med" advClick="1"/>
</p:sld>
</file>

<file path=ppt/slides/slide7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95" name="Warm Up"/>
          <p:cNvSpPr txBox="1"/>
          <p:nvPr>
            <p:ph type="title" idx="4294967295"/>
          </p:nvPr>
        </p:nvSpPr>
        <p:spPr>
          <a:xfrm>
            <a:off x="4833937" y="357187"/>
            <a:ext cx="14716126" cy="3429001"/>
          </a:xfrm>
          <a:prstGeom prst="rect">
            <a:avLst/>
          </a:prstGeom>
        </p:spPr>
        <p:txBody>
          <a:bodyPr lIns="71437" tIns="71437" rIns="71437" bIns="71437"/>
          <a:lstStyle>
            <a:lvl1pPr algn="ctr" defTabSz="584200">
              <a:defRPr cap="none" sz="10000">
                <a:solidFill>
                  <a:srgbClr val="005493"/>
                </a:solidFill>
                <a:latin typeface="Source Sans Pro"/>
                <a:ea typeface="Source Sans Pro"/>
                <a:cs typeface="Source Sans Pro"/>
                <a:sym typeface="Source Sans Pro"/>
              </a:defRPr>
            </a:lvl1pPr>
          </a:lstStyle>
          <a:p>
            <a:pPr/>
            <a:r>
              <a:t>Warm Up</a:t>
            </a:r>
          </a:p>
        </p:txBody>
      </p:sp>
      <p:sp>
        <p:nvSpPr>
          <p:cNvPr id="596" name="Decide in your group:…"/>
          <p:cNvSpPr txBox="1"/>
          <p:nvPr>
            <p:ph type="body" idx="4294967295"/>
          </p:nvPr>
        </p:nvSpPr>
        <p:spPr>
          <a:xfrm>
            <a:off x="1445226" y="3240423"/>
            <a:ext cx="21493548" cy="7503258"/>
          </a:xfrm>
          <a:prstGeom prst="rect">
            <a:avLst/>
          </a:prstGeom>
        </p:spPr>
        <p:txBody>
          <a:bodyPr lIns="71437" tIns="71437" rIns="71437" bIns="71437"/>
          <a:lstStyle/>
          <a:p>
            <a:pPr marL="0" indent="0">
              <a:spcBef>
                <a:spcPts val="5900"/>
              </a:spcBef>
              <a:buSzTx/>
              <a:buNone/>
              <a:defRPr sz="6000">
                <a:solidFill>
                  <a:srgbClr val="005493"/>
                </a:solidFill>
                <a:latin typeface="Source Sans Pro"/>
                <a:ea typeface="Source Sans Pro"/>
                <a:cs typeface="Source Sans Pro"/>
                <a:sym typeface="Source Sans Pro"/>
              </a:defRPr>
            </a:pPr>
            <a:r>
              <a:t>Decide in your group: </a:t>
            </a:r>
          </a:p>
          <a:p>
            <a:pPr marL="1609876" indent="-838200">
              <a:spcBef>
                <a:spcPts val="5900"/>
              </a:spcBef>
              <a:buSzPct val="100000"/>
              <a:defRPr sz="6000">
                <a:solidFill>
                  <a:srgbClr val="005493"/>
                </a:solidFill>
                <a:latin typeface="Source Sans Pro"/>
                <a:ea typeface="Source Sans Pro"/>
                <a:cs typeface="Source Sans Pro"/>
                <a:sym typeface="Source Sans Pro"/>
              </a:defRPr>
            </a:pPr>
            <a:r>
              <a:t>What is the best day of the week to fly?</a:t>
            </a:r>
          </a:p>
        </p:txBody>
      </p:sp>
      <p:pic>
        <p:nvPicPr>
          <p:cNvPr id="597" name="Timer_Black_W_10_Alarm-6.mov" descr="Timer_Black_W_10_Alarm-6.mov"/>
          <p:cNvPicPr>
            <a:picLocks noChangeAspect="0"/>
          </p:cNvPicPr>
          <p:nvPr>
            <a:videoFile r:link="rId3"/>
            <p:extLst>
              <p:ext uri="{DAA4B4D4-6D71-4841-9C94-3DE7FCFB9230}">
                <p14:media xmlns:p14="http://schemas.microsoft.com/office/powerpoint/2010/main" r:embed="rId4"/>
              </p:ext>
            </p:extLst>
          </p:nvPr>
        </p:nvPicPr>
        <p:blipFill>
          <a:blip r:embed="rId5">
            <a:extLst/>
          </a:blip>
          <a:stretch>
            <a:fillRect/>
          </a:stretch>
        </p:blipFill>
        <p:spPr>
          <a:xfrm>
            <a:off x="19088406" y="11645648"/>
            <a:ext cx="4544635" cy="1359812"/>
          </a:xfrm>
          <a:prstGeom prst="rect">
            <a:avLst/>
          </a:prstGeom>
          <a:ln w="12700">
            <a:solidFill>
              <a:srgbClr val="A6AAA9"/>
            </a:solidFill>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70000" fill="hold"/>
                                        <p:tgtEl>
                                          <p:spTgt spid="597"/>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7" fill="hold" display="0">
                  <p:stCondLst>
                    <p:cond delay="indefinite"/>
                  </p:stCondLst>
                </p:cTn>
                <p:tgtEl>
                  <p:spTgt spid="597"/>
                </p:tgtEl>
              </p:cMediaNode>
            </p:video>
            <p:seq concurrent="1" prevAc="none" nextAc="seek">
              <p:cTn id="8" evtFilter="cancelBubble" nodeType="interactiveSeq" restart="whenNotActive" fill="hold">
                <p:stCondLst>
                  <p:cond delay="0" evt="onClick">
                    <p:tgtEl>
                      <p:spTgt spid="597"/>
                    </p:tgtEl>
                  </p:cond>
                </p:stCondLst>
                <p:endSync delay="0" evt="end">
                  <p:rtn val="all"/>
                </p:endSync>
                <p:childTnLst>
                  <p:par>
                    <p:cTn id="9" fill="hold">
                      <p:stCondLst>
                        <p:cond delay="0"/>
                      </p:stCondLst>
                      <p:childTnLst>
                        <p:par>
                          <p:cTn id="10" fill="hold">
                            <p:stCondLst>
                              <p:cond delay="0"/>
                            </p:stCondLst>
                            <p:childTnLst>
                              <p:par>
                                <p:cTn id="11" presetClass="mediacall" nodeType="clickEffect" presetSubtype="0" presetID="2" fill="hold">
                                  <p:stCondLst>
                                    <p:cond delay="0"/>
                                  </p:stCondLst>
                                  <p:childTnLst>
                                    <p:cmd type="call" cmd="togglePause">
                                      <p:cBhvr>
                                        <p:cTn id="12" dur="1" fill="hold"/>
                                        <p:tgtEl>
                                          <p:spTgt spid="597"/>
                                        </p:tgtEl>
                                      </p:cBhvr>
                                    </p:cmd>
                                  </p:childTnLst>
                                </p:cTn>
                              </p:par>
                            </p:childTnLst>
                          </p:cTn>
                        </p:par>
                      </p:childTnLst>
                    </p:cTn>
                  </p:par>
                </p:childTnLst>
              </p:cTn>
              <p:nextCondLst>
                <p:cond delay="0" evt="onClick">
                  <p:tgtEl>
                    <p:spTgt spid="597"/>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gradFill flip="none" rotWithShape="1">
          <a:gsLst>
            <a:gs pos="0">
              <a:srgbClr val="A3C586"/>
            </a:gs>
            <a:gs pos="74003">
              <a:srgbClr val="8EB16F"/>
            </a:gs>
            <a:gs pos="100000">
              <a:srgbClr val="789D57"/>
            </a:gs>
          </a:gsLst>
          <a:path path="circle">
            <a:fillToRect l="50000" t="50000" r="50000" b="50000"/>
          </a:path>
        </a:gradFill>
      </p:bgPr>
    </p:bg>
    <p:spTree>
      <p:nvGrpSpPr>
        <p:cNvPr id="1" name=""/>
        <p:cNvGrpSpPr/>
        <p:nvPr/>
      </p:nvGrpSpPr>
      <p:grpSpPr>
        <a:xfrm>
          <a:off x="0" y="0"/>
          <a:ext cx="0" cy="0"/>
          <a:chOff x="0" y="0"/>
          <a:chExt cx="0" cy="0"/>
        </a:xfrm>
      </p:grpSpPr>
      <p:sp>
        <p:nvSpPr>
          <p:cNvPr id="601" name="Creating dates…"/>
          <p:cNvSpPr txBox="1"/>
          <p:nvPr/>
        </p:nvSpPr>
        <p:spPr>
          <a:xfrm>
            <a:off x="2628899" y="3435350"/>
            <a:ext cx="18716626" cy="6502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defTabSz="825500">
              <a:defRPr sz="20000">
                <a:solidFill>
                  <a:srgbClr val="F0F0F0"/>
                </a:solidFill>
                <a:latin typeface="Source Sans Pro"/>
                <a:ea typeface="Source Sans Pro"/>
                <a:cs typeface="Source Sans Pro"/>
                <a:sym typeface="Source Sans Pro"/>
              </a:defRPr>
            </a:pPr>
            <a:r>
              <a:t>Creating dates</a:t>
            </a:r>
          </a:p>
          <a:p>
            <a:pPr defTabSz="825500">
              <a:defRPr sz="20000">
                <a:solidFill>
                  <a:srgbClr val="F0F0F0"/>
                </a:solidFill>
                <a:latin typeface="Source Sans Pro"/>
                <a:ea typeface="Source Sans Pro"/>
                <a:cs typeface="Source Sans Pro"/>
                <a:sym typeface="Source Sans Pro"/>
              </a:defRPr>
            </a:pPr>
            <a:r>
              <a:t>and times</a:t>
            </a:r>
          </a:p>
        </p:txBody>
      </p:sp>
    </p:spTree>
  </p:cSld>
  <p:clrMapOvr>
    <a:masterClrMapping/>
  </p:clrMapOvr>
  <p:transition xmlns:p14="http://schemas.microsoft.com/office/powerpoint/2010/main" spd="med" advClick="1"/>
</p:sld>
</file>

<file path=ppt/slides/slide7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605" name="R-logo.001.png" descr="R-logo.001.png"/>
          <p:cNvPicPr>
            <a:picLocks noChangeAspect="1"/>
          </p:cNvPicPr>
          <p:nvPr/>
        </p:nvPicPr>
        <p:blipFill>
          <a:blip r:embed="rId3">
            <a:extLst/>
          </a:blip>
          <a:srcRect l="3004" t="18912" r="54323" b="19729"/>
          <a:stretch>
            <a:fillRect/>
          </a:stretch>
        </p:blipFill>
        <p:spPr>
          <a:xfrm>
            <a:off x="22407841" y="11955619"/>
            <a:ext cx="1625601" cy="1314816"/>
          </a:xfrm>
          <a:prstGeom prst="rect">
            <a:avLst/>
          </a:prstGeom>
          <a:ln w="12700">
            <a:miter lim="400000"/>
          </a:ln>
        </p:spPr>
      </p:pic>
      <p:sp>
        <p:nvSpPr>
          <p:cNvPr id="606" name="2017-01-01 12:34:56"/>
          <p:cNvSpPr txBox="1"/>
          <p:nvPr/>
        </p:nvSpPr>
        <p:spPr>
          <a:xfrm>
            <a:off x="8229483" y="2639182"/>
            <a:ext cx="8199392" cy="239686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lgn="l">
              <a:defRPr sz="5500">
                <a:latin typeface="Monaco"/>
                <a:ea typeface="Monaco"/>
                <a:cs typeface="Monaco"/>
                <a:sym typeface="Monaco"/>
              </a:defRPr>
            </a:lvl1pPr>
          </a:lstStyle>
          <a:p>
            <a:pPr/>
            <a:r>
              <a:t>2017-01-01 12:34:56</a:t>
            </a:r>
          </a:p>
        </p:txBody>
      </p:sp>
      <p:sp>
        <p:nvSpPr>
          <p:cNvPr id="607" name="(some of) R’s instant classes"/>
          <p:cNvSpPr txBox="1"/>
          <p:nvPr/>
        </p:nvSpPr>
        <p:spPr>
          <a:xfrm>
            <a:off x="4025134" y="1006887"/>
            <a:ext cx="16368497" cy="239686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defRPr sz="10000">
                <a:latin typeface="Source Sans Pro"/>
                <a:ea typeface="Source Sans Pro"/>
                <a:cs typeface="Source Sans Pro"/>
                <a:sym typeface="Source Sans Pro"/>
              </a:defRPr>
            </a:pPr>
            <a:r>
              <a:rPr>
                <a:latin typeface="Source Sans Pro Light"/>
                <a:ea typeface="Source Sans Pro Light"/>
                <a:cs typeface="Source Sans Pro Light"/>
                <a:sym typeface="Source Sans Pro Light"/>
              </a:rPr>
              <a:t>(some of)</a:t>
            </a:r>
            <a:r>
              <a:t> R’s instant classes</a:t>
            </a:r>
          </a:p>
        </p:txBody>
      </p:sp>
    </p:spTree>
  </p:cSld>
  <p:clrMapOvr>
    <a:masterClrMapping/>
  </p:clrMapOvr>
  <p:transition xmlns:p14="http://schemas.microsoft.com/office/powerpoint/2010/main" spd="med" advClick="1"/>
</p:sld>
</file>

<file path=ppt/slides/slide7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611" name="R-logo.001.png" descr="R-logo.001.png"/>
          <p:cNvPicPr>
            <a:picLocks noChangeAspect="1"/>
          </p:cNvPicPr>
          <p:nvPr/>
        </p:nvPicPr>
        <p:blipFill>
          <a:blip r:embed="rId3">
            <a:extLst/>
          </a:blip>
          <a:srcRect l="3004" t="18912" r="54323" b="19729"/>
          <a:stretch>
            <a:fillRect/>
          </a:stretch>
        </p:blipFill>
        <p:spPr>
          <a:xfrm>
            <a:off x="22407841" y="11955619"/>
            <a:ext cx="1625601" cy="1314816"/>
          </a:xfrm>
          <a:prstGeom prst="rect">
            <a:avLst/>
          </a:prstGeom>
          <a:ln w="12700">
            <a:miter lim="400000"/>
          </a:ln>
        </p:spPr>
      </p:pic>
      <p:sp>
        <p:nvSpPr>
          <p:cNvPr id="612" name="Rounded Rectangle"/>
          <p:cNvSpPr/>
          <p:nvPr/>
        </p:nvSpPr>
        <p:spPr>
          <a:xfrm>
            <a:off x="7955125" y="3202613"/>
            <a:ext cx="8748109" cy="1270001"/>
          </a:xfrm>
          <a:prstGeom prst="roundRect">
            <a:avLst>
              <a:gd name="adj" fmla="val 15000"/>
            </a:avLst>
          </a:prstGeom>
          <a:solidFill>
            <a:srgbClr val="C0C0C0"/>
          </a:solidFill>
          <a:ln w="25400">
            <a:miter lim="400000"/>
          </a:ln>
        </p:spPr>
        <p:txBody>
          <a:bodyPr lIns="71437" tIns="71437" rIns="71437" bIns="71437" anchor="ctr"/>
          <a:lstStyle/>
          <a:p>
            <a:pPr>
              <a:defRPr sz="5600">
                <a:solidFill>
                  <a:srgbClr val="FFFFFF"/>
                </a:solidFill>
                <a:effectLst>
                  <a:outerShdw sx="100000" sy="100000" kx="0" ky="0" algn="b" rotWithShape="0" blurRad="38100" dist="12700" dir="5400000">
                    <a:srgbClr val="000000">
                      <a:alpha val="50000"/>
                    </a:srgbClr>
                  </a:outerShdw>
                </a:effectLst>
              </a:defRPr>
            </a:pPr>
          </a:p>
        </p:txBody>
      </p:sp>
      <p:sp>
        <p:nvSpPr>
          <p:cNvPr id="613" name="POSIXct"/>
          <p:cNvSpPr txBox="1"/>
          <p:nvPr/>
        </p:nvSpPr>
        <p:spPr>
          <a:xfrm>
            <a:off x="4025134" y="1006887"/>
            <a:ext cx="16368497" cy="239686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defRPr sz="10000">
                <a:latin typeface="Source Sans Pro"/>
                <a:ea typeface="Source Sans Pro"/>
                <a:cs typeface="Source Sans Pro"/>
                <a:sym typeface="Source Sans Pro"/>
              </a:defRPr>
            </a:lvl1pPr>
          </a:lstStyle>
          <a:p>
            <a:pPr/>
            <a:r>
              <a:t>POSIXct</a:t>
            </a:r>
          </a:p>
        </p:txBody>
      </p:sp>
      <p:sp>
        <p:nvSpPr>
          <p:cNvPr id="614" name="2017-01-01 12:34:56"/>
          <p:cNvSpPr txBox="1"/>
          <p:nvPr/>
        </p:nvSpPr>
        <p:spPr>
          <a:xfrm>
            <a:off x="8229483" y="2639182"/>
            <a:ext cx="8199392" cy="239686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lgn="l">
              <a:defRPr sz="5500">
                <a:latin typeface="Monaco"/>
                <a:ea typeface="Monaco"/>
                <a:cs typeface="Monaco"/>
                <a:sym typeface="Monaco"/>
              </a:defRPr>
            </a:lvl1pPr>
          </a:lstStyle>
          <a:p>
            <a:pPr/>
            <a:r>
              <a:t>2017-01-01 12:34:56</a:t>
            </a:r>
          </a:p>
        </p:txBody>
      </p:sp>
      <p:sp>
        <p:nvSpPr>
          <p:cNvPr id="615" name="Rectangle"/>
          <p:cNvSpPr/>
          <p:nvPr/>
        </p:nvSpPr>
        <p:spPr>
          <a:xfrm>
            <a:off x="4120401" y="6101440"/>
            <a:ext cx="16143199" cy="4839968"/>
          </a:xfrm>
          <a:prstGeom prst="rect">
            <a:avLst/>
          </a:prstGeom>
          <a:solidFill>
            <a:srgbClr val="F0F2F4"/>
          </a:solidFill>
          <a:ln w="12700">
            <a:solidFill>
              <a:srgbClr val="000000"/>
            </a:solidFill>
            <a:miter lim="400000"/>
          </a:ln>
        </p:spPr>
        <p:txBody>
          <a:bodyPr lIns="50800" tIns="50800" rIns="50800" bIns="50800" anchor="ctr"/>
          <a:lstStyle/>
          <a:p>
            <a:pPr>
              <a:defRPr sz="4000">
                <a:solidFill>
                  <a:srgbClr val="FFFFFF"/>
                </a:solidFill>
                <a:effectLst>
                  <a:outerShdw sx="100000" sy="100000" kx="0" ky="0" algn="b" rotWithShape="0" blurRad="38100" dist="12700" dir="5400000">
                    <a:srgbClr val="000000">
                      <a:alpha val="50000"/>
                    </a:srgbClr>
                  </a:outerShdw>
                </a:effectLst>
              </a:defRPr>
            </a:pPr>
          </a:p>
        </p:txBody>
      </p:sp>
      <p:sp>
        <p:nvSpPr>
          <p:cNvPr id="616" name="Sys.time()…"/>
          <p:cNvSpPr txBox="1"/>
          <p:nvPr/>
        </p:nvSpPr>
        <p:spPr>
          <a:xfrm>
            <a:off x="4303693" y="6185422"/>
            <a:ext cx="15856084" cy="467200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lgn="l">
              <a:spcBef>
                <a:spcPts val="1500"/>
              </a:spcBef>
              <a:defRPr sz="5000">
                <a:latin typeface="Monaco"/>
                <a:ea typeface="Monaco"/>
                <a:cs typeface="Monaco"/>
                <a:sym typeface="Monaco"/>
              </a:defRPr>
            </a:pPr>
            <a:r>
              <a:t>Sys.time()</a:t>
            </a:r>
          </a:p>
          <a:p>
            <a:pPr algn="l">
              <a:spcBef>
                <a:spcPts val="5000"/>
              </a:spcBef>
              <a:defRPr sz="5000">
                <a:solidFill>
                  <a:srgbClr val="53585F"/>
                </a:solidFill>
                <a:latin typeface="Monaco"/>
                <a:ea typeface="Monaco"/>
                <a:cs typeface="Monaco"/>
                <a:sym typeface="Monaco"/>
              </a:defRPr>
            </a:pPr>
            <a:r>
              <a:t>## "2017-01-01 12:34:56 EST"</a:t>
            </a:r>
          </a:p>
          <a:p>
            <a:pPr algn="l">
              <a:spcBef>
                <a:spcPts val="1500"/>
              </a:spcBef>
              <a:defRPr sz="5000">
                <a:latin typeface="Monaco"/>
                <a:ea typeface="Monaco"/>
                <a:cs typeface="Monaco"/>
                <a:sym typeface="Monaco"/>
              </a:defRPr>
            </a:pPr>
            <a:r>
              <a:t>unclass(Sys.time())</a:t>
            </a:r>
          </a:p>
          <a:p>
            <a:pPr algn="l">
              <a:spcBef>
                <a:spcPts val="1500"/>
              </a:spcBef>
              <a:defRPr sz="5000">
                <a:solidFill>
                  <a:srgbClr val="53585F"/>
                </a:solidFill>
                <a:latin typeface="Monaco"/>
                <a:ea typeface="Monaco"/>
                <a:cs typeface="Monaco"/>
                <a:sym typeface="Monaco"/>
              </a:defRPr>
            </a:pPr>
            <a:r>
              <a:t>## 1483292096</a:t>
            </a:r>
          </a:p>
        </p:txBody>
      </p:sp>
      <p:sp>
        <p:nvSpPr>
          <p:cNvPr id="617" name="Stored as the number of seconds since 1970-01-01 00:00:00"/>
          <p:cNvSpPr txBox="1"/>
          <p:nvPr/>
        </p:nvSpPr>
        <p:spPr>
          <a:xfrm>
            <a:off x="4136615" y="4538332"/>
            <a:ext cx="16110770" cy="158137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lgn="l" defTabSz="496570">
              <a:defRPr sz="5100">
                <a:latin typeface="Source Sans Pro Light"/>
                <a:ea typeface="Source Sans Pro Light"/>
                <a:cs typeface="Source Sans Pro Light"/>
                <a:sym typeface="Source Sans Pro Light"/>
              </a:defRPr>
            </a:pPr>
            <a:r>
              <a:t>Stored as the number of seconds since </a:t>
            </a:r>
            <a:r>
              <a:rPr b="1">
                <a:solidFill>
                  <a:srgbClr val="919191"/>
                </a:solidFill>
                <a:latin typeface="Source Sans Pro"/>
                <a:ea typeface="Source Sans Pro"/>
                <a:cs typeface="Source Sans Pro"/>
                <a:sym typeface="Source Sans Pro"/>
              </a:rPr>
              <a:t>1970-01-01 00:00:00</a:t>
            </a:r>
          </a:p>
        </p:txBody>
      </p:sp>
    </p:spTree>
  </p:cSld>
  <p:clrMapOvr>
    <a:masterClrMapping/>
  </p:clrMapOvr>
  <p:transition xmlns:p14="http://schemas.microsoft.com/office/powerpoint/2010/main" spd="med" advClick="1"/>
</p:sld>
</file>

<file path=ppt/slides/slide7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621" name="R-logo.001.png" descr="R-logo.001.png"/>
          <p:cNvPicPr>
            <a:picLocks noChangeAspect="1"/>
          </p:cNvPicPr>
          <p:nvPr/>
        </p:nvPicPr>
        <p:blipFill>
          <a:blip r:embed="rId2">
            <a:extLst/>
          </a:blip>
          <a:srcRect l="3004" t="18912" r="54323" b="19729"/>
          <a:stretch>
            <a:fillRect/>
          </a:stretch>
        </p:blipFill>
        <p:spPr>
          <a:xfrm>
            <a:off x="22407841" y="11955619"/>
            <a:ext cx="1625601" cy="1314816"/>
          </a:xfrm>
          <a:prstGeom prst="rect">
            <a:avLst/>
          </a:prstGeom>
          <a:ln w="12700">
            <a:miter lim="400000"/>
          </a:ln>
        </p:spPr>
      </p:pic>
      <p:sp>
        <p:nvSpPr>
          <p:cNvPr id="622" name="Rounded Rectangle"/>
          <p:cNvSpPr/>
          <p:nvPr/>
        </p:nvSpPr>
        <p:spPr>
          <a:xfrm>
            <a:off x="7955125" y="3202613"/>
            <a:ext cx="4850864" cy="1270001"/>
          </a:xfrm>
          <a:prstGeom prst="roundRect">
            <a:avLst>
              <a:gd name="adj" fmla="val 15000"/>
            </a:avLst>
          </a:prstGeom>
          <a:solidFill>
            <a:srgbClr val="78AAD6"/>
          </a:solidFill>
          <a:ln w="25400">
            <a:miter lim="400000"/>
          </a:ln>
        </p:spPr>
        <p:txBody>
          <a:bodyPr lIns="71437" tIns="71437" rIns="71437" bIns="71437" anchor="ctr"/>
          <a:lstStyle/>
          <a:p>
            <a:pPr>
              <a:defRPr sz="5600">
                <a:solidFill>
                  <a:srgbClr val="FFFFFF"/>
                </a:solidFill>
                <a:effectLst>
                  <a:outerShdw sx="100000" sy="100000" kx="0" ky="0" algn="b" rotWithShape="0" blurRad="38100" dist="12700" dir="5400000">
                    <a:srgbClr val="000000">
                      <a:alpha val="50000"/>
                    </a:srgbClr>
                  </a:outerShdw>
                </a:effectLst>
              </a:defRPr>
            </a:pPr>
          </a:p>
        </p:txBody>
      </p:sp>
      <p:sp>
        <p:nvSpPr>
          <p:cNvPr id="623" name="Dates"/>
          <p:cNvSpPr txBox="1"/>
          <p:nvPr/>
        </p:nvSpPr>
        <p:spPr>
          <a:xfrm>
            <a:off x="4025134" y="1006887"/>
            <a:ext cx="16368497" cy="239686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defRPr sz="10000">
                <a:latin typeface="Source Sans Pro"/>
                <a:ea typeface="Source Sans Pro"/>
                <a:cs typeface="Source Sans Pro"/>
                <a:sym typeface="Source Sans Pro"/>
              </a:defRPr>
            </a:lvl1pPr>
          </a:lstStyle>
          <a:p>
            <a:pPr/>
            <a:r>
              <a:t>Dates</a:t>
            </a:r>
          </a:p>
        </p:txBody>
      </p:sp>
      <p:sp>
        <p:nvSpPr>
          <p:cNvPr id="624" name="2017-01-01 12:34:56"/>
          <p:cNvSpPr txBox="1"/>
          <p:nvPr/>
        </p:nvSpPr>
        <p:spPr>
          <a:xfrm>
            <a:off x="8229483" y="2639182"/>
            <a:ext cx="8199392" cy="239686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lgn="l">
              <a:defRPr sz="5500">
                <a:latin typeface="Monaco"/>
                <a:ea typeface="Monaco"/>
                <a:cs typeface="Monaco"/>
                <a:sym typeface="Monaco"/>
              </a:defRPr>
            </a:pPr>
            <a:r>
              <a:t>2017-01-01</a:t>
            </a:r>
            <a:r>
              <a:t> </a:t>
            </a:r>
            <a:r>
              <a:rPr>
                <a:solidFill>
                  <a:srgbClr val="DCDEE0"/>
                </a:solidFill>
              </a:rPr>
              <a:t>12:34:56</a:t>
            </a:r>
          </a:p>
        </p:txBody>
      </p:sp>
      <p:sp>
        <p:nvSpPr>
          <p:cNvPr id="625" name="Rectangle"/>
          <p:cNvSpPr/>
          <p:nvPr/>
        </p:nvSpPr>
        <p:spPr>
          <a:xfrm>
            <a:off x="4120401" y="6101440"/>
            <a:ext cx="16143199" cy="4650106"/>
          </a:xfrm>
          <a:prstGeom prst="rect">
            <a:avLst/>
          </a:prstGeom>
          <a:solidFill>
            <a:srgbClr val="F0F2F4"/>
          </a:solidFill>
          <a:ln w="12700">
            <a:solidFill>
              <a:srgbClr val="000000"/>
            </a:solidFill>
            <a:miter lim="400000"/>
          </a:ln>
        </p:spPr>
        <p:txBody>
          <a:bodyPr lIns="50800" tIns="50800" rIns="50800" bIns="50800" anchor="ctr"/>
          <a:lstStyle/>
          <a:p>
            <a:pPr>
              <a:defRPr sz="4000">
                <a:solidFill>
                  <a:srgbClr val="FFFFFF"/>
                </a:solidFill>
                <a:effectLst>
                  <a:outerShdw sx="100000" sy="100000" kx="0" ky="0" algn="b" rotWithShape="0" blurRad="38100" dist="12700" dir="5400000">
                    <a:srgbClr val="000000">
                      <a:alpha val="50000"/>
                    </a:srgbClr>
                  </a:outerShdw>
                </a:effectLst>
              </a:defRPr>
            </a:pPr>
          </a:p>
        </p:txBody>
      </p:sp>
      <p:sp>
        <p:nvSpPr>
          <p:cNvPr id="626" name="Sys.Date()…"/>
          <p:cNvSpPr txBox="1"/>
          <p:nvPr/>
        </p:nvSpPr>
        <p:spPr>
          <a:xfrm>
            <a:off x="4303693" y="6185422"/>
            <a:ext cx="15856084" cy="457733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lgn="l">
              <a:spcBef>
                <a:spcPts val="1500"/>
              </a:spcBef>
              <a:defRPr sz="5000">
                <a:latin typeface="Monaco"/>
                <a:ea typeface="Monaco"/>
                <a:cs typeface="Monaco"/>
                <a:sym typeface="Monaco"/>
              </a:defRPr>
            </a:pPr>
            <a:r>
              <a:t>Sys.Date()</a:t>
            </a:r>
          </a:p>
          <a:p>
            <a:pPr algn="l">
              <a:spcBef>
                <a:spcPts val="5000"/>
              </a:spcBef>
              <a:defRPr sz="5000">
                <a:solidFill>
                  <a:srgbClr val="53585F"/>
                </a:solidFill>
                <a:latin typeface="Monaco"/>
                <a:ea typeface="Monaco"/>
                <a:cs typeface="Monaco"/>
                <a:sym typeface="Monaco"/>
              </a:defRPr>
            </a:pPr>
            <a:r>
              <a:t>## "2017-01-01"</a:t>
            </a:r>
          </a:p>
          <a:p>
            <a:pPr algn="l">
              <a:spcBef>
                <a:spcPts val="1500"/>
              </a:spcBef>
              <a:defRPr sz="5000">
                <a:latin typeface="Monaco"/>
                <a:ea typeface="Monaco"/>
                <a:cs typeface="Monaco"/>
                <a:sym typeface="Monaco"/>
              </a:defRPr>
            </a:pPr>
            <a:r>
              <a:t>unclass(Sys.Date())</a:t>
            </a:r>
          </a:p>
          <a:p>
            <a:pPr algn="l">
              <a:spcBef>
                <a:spcPts val="1500"/>
              </a:spcBef>
              <a:defRPr sz="5000">
                <a:solidFill>
                  <a:srgbClr val="53585F"/>
                </a:solidFill>
                <a:latin typeface="Monaco"/>
                <a:ea typeface="Monaco"/>
                <a:cs typeface="Monaco"/>
                <a:sym typeface="Monaco"/>
              </a:defRPr>
            </a:pPr>
            <a:r>
              <a:t>## 17167</a:t>
            </a:r>
          </a:p>
        </p:txBody>
      </p:sp>
      <p:sp>
        <p:nvSpPr>
          <p:cNvPr id="627" name="Stored as the number of days since 1970-01-01"/>
          <p:cNvSpPr txBox="1"/>
          <p:nvPr/>
        </p:nvSpPr>
        <p:spPr>
          <a:xfrm>
            <a:off x="4136615" y="4538332"/>
            <a:ext cx="16110770" cy="158137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lgn="l">
              <a:defRPr sz="6000">
                <a:latin typeface="Source Sans Pro Light"/>
                <a:ea typeface="Source Sans Pro Light"/>
                <a:cs typeface="Source Sans Pro Light"/>
                <a:sym typeface="Source Sans Pro Light"/>
              </a:defRPr>
            </a:lvl1pPr>
          </a:lstStyle>
          <a:p>
            <a:pPr/>
            <a:r>
              <a:t>Stored as the number of days since 1970-01-01</a:t>
            </a:r>
          </a:p>
        </p:txBody>
      </p:sp>
    </p:spTree>
  </p:cSld>
  <p:clrMapOvr>
    <a:masterClrMapping/>
  </p:clrMapOvr>
  <p:transition xmlns:p14="http://schemas.microsoft.com/office/powerpoint/2010/main" spd="med" advClick="1"/>
</p:sld>
</file>

<file path=ppt/slides/slide7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629" name="lubridate.png" descr="lubridate.png"/>
          <p:cNvPicPr>
            <a:picLocks noChangeAspect="1"/>
          </p:cNvPicPr>
          <p:nvPr/>
        </p:nvPicPr>
        <p:blipFill>
          <a:blip r:embed="rId3">
            <a:extLst/>
          </a:blip>
          <a:stretch>
            <a:fillRect/>
          </a:stretch>
        </p:blipFill>
        <p:spPr>
          <a:xfrm>
            <a:off x="2905522" y="4554059"/>
            <a:ext cx="4114801" cy="4768920"/>
          </a:xfrm>
          <a:prstGeom prst="rect">
            <a:avLst/>
          </a:prstGeom>
          <a:ln w="12700">
            <a:miter lim="400000"/>
          </a:ln>
        </p:spPr>
      </p:pic>
      <p:pic>
        <p:nvPicPr>
          <p:cNvPr id="630" name="lubridate.png" descr="lubridate.png"/>
          <p:cNvPicPr>
            <a:picLocks noChangeAspect="1"/>
          </p:cNvPicPr>
          <p:nvPr/>
        </p:nvPicPr>
        <p:blipFill>
          <a:blip r:embed="rId3">
            <a:extLst/>
          </a:blip>
          <a:stretch>
            <a:fillRect/>
          </a:stretch>
        </p:blipFill>
        <p:spPr>
          <a:xfrm>
            <a:off x="22452291" y="11722550"/>
            <a:ext cx="1536701" cy="1780986"/>
          </a:xfrm>
          <a:prstGeom prst="rect">
            <a:avLst/>
          </a:prstGeom>
          <a:ln w="12700">
            <a:miter lim="400000"/>
          </a:ln>
        </p:spPr>
      </p:pic>
      <p:sp>
        <p:nvSpPr>
          <p:cNvPr id="631" name="lubridate"/>
          <p:cNvSpPr txBox="1"/>
          <p:nvPr/>
        </p:nvSpPr>
        <p:spPr>
          <a:xfrm>
            <a:off x="4025134" y="1006887"/>
            <a:ext cx="16368497" cy="239686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defRPr sz="10000">
                <a:latin typeface="Source Sans Pro"/>
                <a:ea typeface="Source Sans Pro"/>
                <a:cs typeface="Source Sans Pro"/>
                <a:sym typeface="Source Sans Pro"/>
              </a:defRPr>
            </a:lvl1pPr>
          </a:lstStyle>
          <a:p>
            <a:pPr/>
            <a:r>
              <a:t>lubridate</a:t>
            </a:r>
          </a:p>
        </p:txBody>
      </p:sp>
      <p:sp>
        <p:nvSpPr>
          <p:cNvPr id="632" name="Functions for working with dates and time spans"/>
          <p:cNvSpPr txBox="1"/>
          <p:nvPr/>
        </p:nvSpPr>
        <p:spPr>
          <a:xfrm>
            <a:off x="7830976" y="4266021"/>
            <a:ext cx="13405522" cy="215707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lgn="l">
              <a:spcBef>
                <a:spcPts val="2400"/>
              </a:spcBef>
              <a:defRPr sz="6000">
                <a:latin typeface="Source Sans Pro"/>
                <a:ea typeface="Source Sans Pro"/>
                <a:cs typeface="Source Sans Pro"/>
                <a:sym typeface="Source Sans Pro"/>
              </a:defRPr>
            </a:lvl1pPr>
          </a:lstStyle>
          <a:p>
            <a:pPr/>
            <a:r>
              <a:t>Functions for working with dates and time spans</a:t>
            </a:r>
          </a:p>
        </p:txBody>
      </p:sp>
      <p:sp>
        <p:nvSpPr>
          <p:cNvPr id="633" name="Rectangle"/>
          <p:cNvSpPr/>
          <p:nvPr/>
        </p:nvSpPr>
        <p:spPr>
          <a:xfrm>
            <a:off x="7837326" y="6338023"/>
            <a:ext cx="13263732" cy="2555444"/>
          </a:xfrm>
          <a:prstGeom prst="rect">
            <a:avLst/>
          </a:prstGeom>
          <a:solidFill>
            <a:srgbClr val="F0F2F4"/>
          </a:solidFill>
          <a:ln w="12700">
            <a:solidFill>
              <a:srgbClr val="000000"/>
            </a:solidFill>
            <a:miter lim="400000"/>
          </a:ln>
        </p:spPr>
        <p:txBody>
          <a:bodyPr lIns="50800" tIns="50800" rIns="50800" bIns="50800" anchor="ctr"/>
          <a:lstStyle/>
          <a:p>
            <a:pPr>
              <a:defRPr sz="4000">
                <a:solidFill>
                  <a:srgbClr val="FFFFFF"/>
                </a:solidFill>
                <a:effectLst>
                  <a:outerShdw sx="100000" sy="100000" kx="0" ky="0" algn="b" rotWithShape="0" blurRad="38100" dist="12700" dir="5400000">
                    <a:srgbClr val="000000">
                      <a:alpha val="50000"/>
                    </a:srgbClr>
                  </a:outerShdw>
                </a:effectLst>
              </a:defRPr>
            </a:pPr>
          </a:p>
        </p:txBody>
      </p:sp>
      <p:sp>
        <p:nvSpPr>
          <p:cNvPr id="634" name="# install.packages(&quot;tidyverse&quot;)…"/>
          <p:cNvSpPr txBox="1"/>
          <p:nvPr/>
        </p:nvSpPr>
        <p:spPr>
          <a:xfrm>
            <a:off x="8202045" y="6669901"/>
            <a:ext cx="13276433" cy="203429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lgn="l">
              <a:spcBef>
                <a:spcPts val="1500"/>
              </a:spcBef>
              <a:defRPr sz="5000">
                <a:solidFill>
                  <a:srgbClr val="A6AAA9"/>
                </a:solidFill>
                <a:latin typeface="Monaco"/>
                <a:ea typeface="Monaco"/>
                <a:cs typeface="Monaco"/>
                <a:sym typeface="Monaco"/>
              </a:defRPr>
            </a:pPr>
            <a:r>
              <a:t># install.packages("tidyverse")</a:t>
            </a:r>
          </a:p>
          <a:p>
            <a:pPr algn="l">
              <a:spcBef>
                <a:spcPts val="1500"/>
              </a:spcBef>
              <a:defRPr sz="5000">
                <a:solidFill>
                  <a:schemeClr val="accent1"/>
                </a:solidFill>
                <a:latin typeface="Monaco"/>
                <a:ea typeface="Monaco"/>
                <a:cs typeface="Monaco"/>
                <a:sym typeface="Monaco"/>
              </a:defRPr>
            </a:pPr>
            <a:r>
              <a:t>library(lubridate)</a:t>
            </a:r>
          </a:p>
        </p:txBody>
      </p:sp>
    </p:spTree>
  </p:cSld>
  <p:clrMapOvr>
    <a:masterClrMapping/>
  </p:clrMapOvr>
  <p:transition xmlns:p14="http://schemas.microsoft.com/office/powerpoint/2010/main" spd="med" advClick="1"/>
</p:sld>
</file>

<file path=ppt/slides/slide7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638" name="lubridate.png" descr="lubridate.png"/>
          <p:cNvPicPr>
            <a:picLocks noChangeAspect="1"/>
          </p:cNvPicPr>
          <p:nvPr/>
        </p:nvPicPr>
        <p:blipFill>
          <a:blip r:embed="rId3">
            <a:extLst/>
          </a:blip>
          <a:stretch>
            <a:fillRect/>
          </a:stretch>
        </p:blipFill>
        <p:spPr>
          <a:xfrm>
            <a:off x="22452291" y="11722550"/>
            <a:ext cx="1536701" cy="1780986"/>
          </a:xfrm>
          <a:prstGeom prst="rect">
            <a:avLst/>
          </a:prstGeom>
          <a:ln w="12700">
            <a:miter lim="400000"/>
          </a:ln>
        </p:spPr>
      </p:pic>
      <p:sp>
        <p:nvSpPr>
          <p:cNvPr id="639" name="ymd() family"/>
          <p:cNvSpPr txBox="1"/>
          <p:nvPr/>
        </p:nvSpPr>
        <p:spPr>
          <a:xfrm>
            <a:off x="4025134" y="1006887"/>
            <a:ext cx="16368497" cy="239686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defRPr sz="10000">
                <a:latin typeface="Source Sans Pro"/>
                <a:ea typeface="Source Sans Pro"/>
                <a:cs typeface="Source Sans Pro"/>
                <a:sym typeface="Source Sans Pro"/>
              </a:defRPr>
            </a:lvl1pPr>
          </a:lstStyle>
          <a:p>
            <a:pPr/>
            <a:r>
              <a:t>ymd() family</a:t>
            </a:r>
          </a:p>
        </p:txBody>
      </p:sp>
      <p:sp>
        <p:nvSpPr>
          <p:cNvPr id="640" name="To parse strings as dates, use a y, m, d, h, m, s combo"/>
          <p:cNvSpPr txBox="1"/>
          <p:nvPr/>
        </p:nvSpPr>
        <p:spPr>
          <a:xfrm>
            <a:off x="4010800" y="2631045"/>
            <a:ext cx="16368496" cy="228359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lgn="l">
              <a:defRPr sz="6000">
                <a:latin typeface="Source Sans Pro Light"/>
                <a:ea typeface="Source Sans Pro Light"/>
                <a:cs typeface="Source Sans Pro Light"/>
                <a:sym typeface="Source Sans Pro Light"/>
              </a:defRPr>
            </a:lvl1pPr>
          </a:lstStyle>
          <a:p>
            <a:pPr/>
            <a:r>
              <a:t>To parse strings as dates, use a y, m, d, h, m, s combo</a:t>
            </a:r>
          </a:p>
        </p:txBody>
      </p:sp>
      <p:sp>
        <p:nvSpPr>
          <p:cNvPr id="641" name="Rectangle"/>
          <p:cNvSpPr/>
          <p:nvPr/>
        </p:nvSpPr>
        <p:spPr>
          <a:xfrm>
            <a:off x="4011054" y="4470477"/>
            <a:ext cx="16200798" cy="3678014"/>
          </a:xfrm>
          <a:prstGeom prst="rect">
            <a:avLst/>
          </a:prstGeom>
          <a:solidFill>
            <a:srgbClr val="F0F2F4"/>
          </a:solidFill>
          <a:ln w="12700">
            <a:solidFill>
              <a:srgbClr val="000000"/>
            </a:solidFill>
            <a:miter lim="400000"/>
          </a:ln>
        </p:spPr>
        <p:txBody>
          <a:bodyPr lIns="50800" tIns="50800" rIns="50800" bIns="50800" anchor="ctr"/>
          <a:lstStyle/>
          <a:p>
            <a:pPr>
              <a:defRPr sz="4000">
                <a:solidFill>
                  <a:srgbClr val="FFFFFF"/>
                </a:solidFill>
                <a:effectLst>
                  <a:outerShdw sx="100000" sy="100000" kx="0" ky="0" algn="b" rotWithShape="0" blurRad="38100" dist="12700" dir="5400000">
                    <a:srgbClr val="000000">
                      <a:alpha val="50000"/>
                    </a:srgbClr>
                  </a:outerShdw>
                </a:effectLst>
              </a:defRPr>
            </a:pPr>
          </a:p>
        </p:txBody>
      </p:sp>
      <p:sp>
        <p:nvSpPr>
          <p:cNvPr id="642" name="ymd(&quot;2017/01/11&quot;)…"/>
          <p:cNvSpPr txBox="1"/>
          <p:nvPr/>
        </p:nvSpPr>
        <p:spPr>
          <a:xfrm>
            <a:off x="4154611" y="4840455"/>
            <a:ext cx="15913684" cy="323412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lgn="l">
              <a:spcBef>
                <a:spcPts val="1500"/>
              </a:spcBef>
              <a:defRPr sz="5000">
                <a:solidFill>
                  <a:schemeClr val="accent1"/>
                </a:solidFill>
                <a:latin typeface="Monaco"/>
                <a:ea typeface="Monaco"/>
                <a:cs typeface="Monaco"/>
                <a:sym typeface="Monaco"/>
              </a:defRPr>
            </a:pPr>
            <a:r>
              <a:rPr>
                <a:solidFill>
                  <a:srgbClr val="000000"/>
                </a:solidFill>
              </a:rPr>
              <a:t>ymd(</a:t>
            </a:r>
            <a:r>
              <a:t>"2017/01/11"</a:t>
            </a:r>
            <a:r>
              <a:rPr>
                <a:solidFill>
                  <a:srgbClr val="000000"/>
                </a:solidFill>
              </a:rPr>
              <a:t>)</a:t>
            </a:r>
            <a:endParaRPr>
              <a:solidFill>
                <a:srgbClr val="000000"/>
              </a:solidFill>
            </a:endParaRPr>
          </a:p>
          <a:p>
            <a:pPr algn="l">
              <a:spcBef>
                <a:spcPts val="1500"/>
              </a:spcBef>
              <a:defRPr sz="5000">
                <a:solidFill>
                  <a:schemeClr val="accent1"/>
                </a:solidFill>
                <a:latin typeface="Monaco"/>
                <a:ea typeface="Monaco"/>
                <a:cs typeface="Monaco"/>
                <a:sym typeface="Monaco"/>
              </a:defRPr>
            </a:pPr>
            <a:r>
              <a:rPr>
                <a:solidFill>
                  <a:srgbClr val="000000"/>
                </a:solidFill>
              </a:rPr>
              <a:t>mdy(</a:t>
            </a:r>
            <a:r>
              <a:t>"January 11, 2017"</a:t>
            </a:r>
            <a:r>
              <a:rPr>
                <a:solidFill>
                  <a:srgbClr val="000000"/>
                </a:solidFill>
              </a:rPr>
              <a:t>)</a:t>
            </a:r>
            <a:endParaRPr>
              <a:solidFill>
                <a:srgbClr val="000000"/>
              </a:solidFill>
            </a:endParaRPr>
          </a:p>
          <a:p>
            <a:pPr algn="l">
              <a:spcBef>
                <a:spcPts val="1500"/>
              </a:spcBef>
              <a:defRPr sz="5000">
                <a:solidFill>
                  <a:schemeClr val="accent1"/>
                </a:solidFill>
                <a:latin typeface="Monaco"/>
                <a:ea typeface="Monaco"/>
                <a:cs typeface="Monaco"/>
                <a:sym typeface="Monaco"/>
              </a:defRPr>
            </a:pPr>
            <a:r>
              <a:rPr>
                <a:solidFill>
                  <a:srgbClr val="000000"/>
                </a:solidFill>
              </a:rPr>
              <a:t>ymd_hms(</a:t>
            </a:r>
            <a:r>
              <a:t>"2017-01-11  01:30:55"</a:t>
            </a:r>
            <a:r>
              <a:rPr>
                <a:solidFill>
                  <a:srgbClr val="000000"/>
                </a:solidFill>
              </a:rPr>
              <a:t>)</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31" name="R-logo.001.png" descr="R-logo.001.png"/>
          <p:cNvPicPr>
            <a:picLocks noChangeAspect="1"/>
          </p:cNvPicPr>
          <p:nvPr/>
        </p:nvPicPr>
        <p:blipFill>
          <a:blip r:embed="rId3">
            <a:extLst/>
          </a:blip>
          <a:srcRect l="3004" t="18912" r="54323" b="19729"/>
          <a:stretch>
            <a:fillRect/>
          </a:stretch>
        </p:blipFill>
        <p:spPr>
          <a:xfrm>
            <a:off x="22407841" y="11955619"/>
            <a:ext cx="1625601" cy="1314816"/>
          </a:xfrm>
          <a:prstGeom prst="rect">
            <a:avLst/>
          </a:prstGeom>
          <a:ln w="12700">
            <a:miter lim="400000"/>
          </a:ln>
        </p:spPr>
      </p:pic>
      <p:sp>
        <p:nvSpPr>
          <p:cNvPr id="232" name="Logicals"/>
          <p:cNvSpPr txBox="1"/>
          <p:nvPr/>
        </p:nvSpPr>
        <p:spPr>
          <a:xfrm>
            <a:off x="4007752" y="563080"/>
            <a:ext cx="16368496" cy="239686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defRPr sz="10000">
                <a:latin typeface="Source Sans Pro"/>
                <a:ea typeface="Source Sans Pro"/>
                <a:cs typeface="Source Sans Pro"/>
                <a:sym typeface="Source Sans Pro"/>
              </a:defRPr>
            </a:lvl1pPr>
          </a:lstStyle>
          <a:p>
            <a:pPr/>
            <a:r>
              <a:t>Logicals</a:t>
            </a:r>
          </a:p>
        </p:txBody>
      </p:sp>
      <p:sp>
        <p:nvSpPr>
          <p:cNvPr id="233" name="R's data type for boolean values (i.e. TRUE and FALSE)."/>
          <p:cNvSpPr txBox="1"/>
          <p:nvPr/>
        </p:nvSpPr>
        <p:spPr>
          <a:xfrm>
            <a:off x="3535790" y="2840723"/>
            <a:ext cx="17312420" cy="131484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lvl="1" indent="0" algn="l">
              <a:defRPr sz="6000">
                <a:latin typeface="Source Sans Pro Light"/>
                <a:ea typeface="Source Sans Pro Light"/>
                <a:cs typeface="Source Sans Pro Light"/>
                <a:sym typeface="Source Sans Pro Light"/>
              </a:defRPr>
            </a:pPr>
            <a:r>
              <a:t>R's data type for boolean values (i.e. TRUE and FALSE).</a:t>
            </a:r>
          </a:p>
        </p:txBody>
      </p:sp>
      <p:sp>
        <p:nvSpPr>
          <p:cNvPr id="234" name="Rectangle"/>
          <p:cNvSpPr/>
          <p:nvPr/>
        </p:nvSpPr>
        <p:spPr>
          <a:xfrm>
            <a:off x="3542140" y="4202912"/>
            <a:ext cx="17299720" cy="7540250"/>
          </a:xfrm>
          <a:prstGeom prst="rect">
            <a:avLst/>
          </a:prstGeom>
          <a:solidFill>
            <a:srgbClr val="F0F2F4"/>
          </a:solidFill>
          <a:ln w="12700">
            <a:solidFill>
              <a:srgbClr val="000000"/>
            </a:solidFill>
            <a:miter lim="400000"/>
          </a:ln>
        </p:spPr>
        <p:txBody>
          <a:bodyPr lIns="50800" tIns="50800" rIns="50800" bIns="50800" anchor="ctr"/>
          <a:lstStyle/>
          <a:p>
            <a:pPr>
              <a:defRPr sz="4000">
                <a:solidFill>
                  <a:srgbClr val="FFFFFF"/>
                </a:solidFill>
                <a:effectLst>
                  <a:outerShdw sx="100000" sy="100000" kx="0" ky="0" algn="b" rotWithShape="0" blurRad="38100" dist="12700" dir="5400000">
                    <a:srgbClr val="000000">
                      <a:alpha val="50000"/>
                    </a:srgbClr>
                  </a:outerShdw>
                </a:effectLst>
              </a:defRPr>
            </a:pPr>
          </a:p>
        </p:txBody>
      </p:sp>
      <p:sp>
        <p:nvSpPr>
          <p:cNvPr id="235" name="typeof(TRUE)…"/>
          <p:cNvSpPr txBox="1"/>
          <p:nvPr/>
        </p:nvSpPr>
        <p:spPr>
          <a:xfrm>
            <a:off x="3702481" y="4282798"/>
            <a:ext cx="16800511" cy="738047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lgn="l">
              <a:spcBef>
                <a:spcPts val="1500"/>
              </a:spcBef>
              <a:defRPr sz="5000">
                <a:solidFill>
                  <a:schemeClr val="accent1"/>
                </a:solidFill>
                <a:latin typeface="Monaco"/>
                <a:ea typeface="Monaco"/>
                <a:cs typeface="Monaco"/>
                <a:sym typeface="Monaco"/>
              </a:defRPr>
            </a:pPr>
            <a:r>
              <a:rPr>
                <a:solidFill>
                  <a:srgbClr val="000000"/>
                </a:solidFill>
              </a:rPr>
              <a:t>typeof(</a:t>
            </a:r>
            <a:r>
              <a:t>TRUE</a:t>
            </a:r>
            <a:r>
              <a:rPr>
                <a:solidFill>
                  <a:srgbClr val="000000"/>
                </a:solidFill>
              </a:rPr>
              <a:t>)</a:t>
            </a:r>
          </a:p>
          <a:p>
            <a:pPr algn="l">
              <a:spcBef>
                <a:spcPts val="6000"/>
              </a:spcBef>
              <a:defRPr sz="5000">
                <a:solidFill>
                  <a:schemeClr val="accent1"/>
                </a:solidFill>
                <a:latin typeface="Monaco"/>
                <a:ea typeface="Monaco"/>
                <a:cs typeface="Monaco"/>
                <a:sym typeface="Monaco"/>
              </a:defRPr>
            </a:pPr>
            <a:r>
              <a:rPr>
                <a:solidFill>
                  <a:srgbClr val="53585F"/>
                </a:solidFill>
              </a:rPr>
              <a:t>##  "logical"</a:t>
            </a:r>
            <a:endParaRPr>
              <a:solidFill>
                <a:srgbClr val="53585F"/>
              </a:solidFill>
            </a:endParaRPr>
          </a:p>
          <a:p>
            <a:pPr algn="l">
              <a:spcBef>
                <a:spcPts val="1500"/>
              </a:spcBef>
              <a:defRPr sz="5000">
                <a:solidFill>
                  <a:schemeClr val="accent1"/>
                </a:solidFill>
                <a:latin typeface="Monaco"/>
                <a:ea typeface="Monaco"/>
                <a:cs typeface="Monaco"/>
                <a:sym typeface="Monaco"/>
              </a:defRPr>
            </a:pPr>
            <a:r>
              <a:rPr>
                <a:solidFill>
                  <a:srgbClr val="000000"/>
                </a:solidFill>
              </a:rPr>
              <a:t>typeof(</a:t>
            </a:r>
            <a:r>
              <a:t>FALSE</a:t>
            </a:r>
            <a:r>
              <a:rPr>
                <a:solidFill>
                  <a:srgbClr val="000000"/>
                </a:solidFill>
              </a:rPr>
              <a:t>)</a:t>
            </a:r>
          </a:p>
          <a:p>
            <a:pPr algn="l">
              <a:spcBef>
                <a:spcPts val="6000"/>
              </a:spcBef>
              <a:defRPr sz="5000">
                <a:solidFill>
                  <a:schemeClr val="accent1"/>
                </a:solidFill>
                <a:latin typeface="Monaco"/>
                <a:ea typeface="Monaco"/>
                <a:cs typeface="Monaco"/>
                <a:sym typeface="Monaco"/>
              </a:defRPr>
            </a:pPr>
            <a:r>
              <a:rPr>
                <a:solidFill>
                  <a:srgbClr val="53585F"/>
                </a:solidFill>
              </a:rPr>
              <a:t>##  "logical"</a:t>
            </a:r>
            <a:endParaRPr>
              <a:solidFill>
                <a:srgbClr val="53585F"/>
              </a:solidFill>
            </a:endParaRPr>
          </a:p>
          <a:p>
            <a:pPr algn="l">
              <a:spcBef>
                <a:spcPts val="1500"/>
              </a:spcBef>
              <a:defRPr sz="5000">
                <a:solidFill>
                  <a:schemeClr val="accent1"/>
                </a:solidFill>
                <a:latin typeface="Monaco"/>
                <a:ea typeface="Monaco"/>
                <a:cs typeface="Monaco"/>
                <a:sym typeface="Monaco"/>
              </a:defRPr>
            </a:pPr>
            <a:r>
              <a:rPr>
                <a:solidFill>
                  <a:srgbClr val="000000"/>
                </a:solidFill>
              </a:rPr>
              <a:t>typeof(</a:t>
            </a:r>
            <a:r>
              <a:t>c(TRUE, TRUE, FALSE)</a:t>
            </a:r>
            <a:r>
              <a:rPr>
                <a:solidFill>
                  <a:srgbClr val="000000"/>
                </a:solidFill>
              </a:rPr>
              <a:t>)</a:t>
            </a:r>
          </a:p>
          <a:p>
            <a:pPr algn="l">
              <a:spcBef>
                <a:spcPts val="6000"/>
              </a:spcBef>
              <a:defRPr sz="5000">
                <a:solidFill>
                  <a:schemeClr val="accent1"/>
                </a:solidFill>
                <a:latin typeface="Monaco"/>
                <a:ea typeface="Monaco"/>
                <a:cs typeface="Monaco"/>
                <a:sym typeface="Monaco"/>
              </a:defRPr>
            </a:pPr>
            <a:r>
              <a:rPr>
                <a:solidFill>
                  <a:srgbClr val="53585F"/>
                </a:solidFill>
              </a:rPr>
              <a:t>##  "logical"</a:t>
            </a:r>
          </a:p>
        </p:txBody>
      </p:sp>
    </p:spTree>
  </p:cSld>
  <p:clrMapOvr>
    <a:masterClrMapping/>
  </p:clrMapOvr>
  <p:transition xmlns:p14="http://schemas.microsoft.com/office/powerpoint/2010/main" spd="med" advClick="1"/>
</p:sld>
</file>

<file path=ppt/slides/slide8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646" name="lubridate.png" descr="lubridate.png"/>
          <p:cNvPicPr>
            <a:picLocks noChangeAspect="1"/>
          </p:cNvPicPr>
          <p:nvPr/>
        </p:nvPicPr>
        <p:blipFill>
          <a:blip r:embed="rId3">
            <a:extLst/>
          </a:blip>
          <a:stretch>
            <a:fillRect/>
          </a:stretch>
        </p:blipFill>
        <p:spPr>
          <a:xfrm>
            <a:off x="22452291" y="11722550"/>
            <a:ext cx="1536701" cy="1780986"/>
          </a:xfrm>
          <a:prstGeom prst="rect">
            <a:avLst/>
          </a:prstGeom>
          <a:ln w="12700">
            <a:miter lim="400000"/>
          </a:ln>
        </p:spPr>
      </p:pic>
      <p:sp>
        <p:nvSpPr>
          <p:cNvPr id="647" name="Parsing functions"/>
          <p:cNvSpPr txBox="1"/>
          <p:nvPr/>
        </p:nvSpPr>
        <p:spPr>
          <a:xfrm>
            <a:off x="4007752" y="274768"/>
            <a:ext cx="16368496" cy="239686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defRPr sz="10000">
                <a:latin typeface="Source Sans Pro"/>
                <a:ea typeface="Source Sans Pro"/>
                <a:cs typeface="Source Sans Pro"/>
                <a:sym typeface="Source Sans Pro"/>
              </a:defRPr>
            </a:lvl1pPr>
          </a:lstStyle>
          <a:p>
            <a:pPr/>
            <a:r>
              <a:t>Parsing functions</a:t>
            </a:r>
          </a:p>
        </p:txBody>
      </p:sp>
      <p:graphicFrame>
        <p:nvGraphicFramePr>
          <p:cNvPr id="648" name="Table 2-1-1-1-3"/>
          <p:cNvGraphicFramePr/>
          <p:nvPr/>
        </p:nvGraphicFramePr>
        <p:xfrm>
          <a:off x="4353524" y="2755542"/>
          <a:ext cx="10885932" cy="10205245"/>
        </p:xfrm>
        <a:graphic xmlns:a="http://schemas.openxmlformats.org/drawingml/2006/main">
          <a:graphicData uri="http://schemas.openxmlformats.org/drawingml/2006/table">
            <a:tbl>
              <a:tblPr firstCol="0" firstRow="1" lastCol="0" lastRow="0" bandCol="0" bandRow="0" rtl="0">
                <a:tableStyleId>{33BA23B1-9221-436E-865A-0063620EA4FD}</a:tableStyleId>
              </a:tblPr>
              <a:tblGrid>
                <a:gridCol w="8480661"/>
                <a:gridCol w="7196289"/>
              </a:tblGrid>
              <a:tr h="1015444">
                <a:tc>
                  <a:txBody>
                    <a:bodyPr/>
                    <a:lstStyle/>
                    <a:p>
                      <a:pPr defTabSz="914400">
                        <a:defRPr b="0" sz="1800">
                          <a:solidFill>
                            <a:srgbClr val="000000"/>
                          </a:solidFill>
                        </a:defRPr>
                      </a:pPr>
                      <a:r>
                        <a:rPr b="1" sz="4500">
                          <a:latin typeface="Source Sans Pro"/>
                          <a:ea typeface="Source Sans Pro"/>
                          <a:cs typeface="Source Sans Pro"/>
                          <a:sym typeface="Source Sans Pro"/>
                        </a:rPr>
                        <a:t>function</a:t>
                      </a:r>
                    </a:p>
                  </a:txBody>
                  <a:tcPr marL="50800" marR="50800" marT="50800" marB="50800" anchor="ctr" anchorCtr="0" horzOverflow="overflow">
                    <a:lnL w="50800">
                      <a:solidFill>
                        <a:srgbClr val="FFFFFF"/>
                      </a:solidFill>
                      <a:miter lim="400000"/>
                    </a:lnL>
                    <a:lnR w="50800">
                      <a:solidFill>
                        <a:srgbClr val="FFFFFF"/>
                      </a:solidFill>
                      <a:miter lim="400000"/>
                    </a:lnR>
                    <a:lnT w="50800">
                      <a:solidFill>
                        <a:srgbClr val="FFFFFF"/>
                      </a:solidFill>
                      <a:miter lim="400000"/>
                    </a:lnT>
                    <a:lnB w="50800">
                      <a:solidFill>
                        <a:srgbClr val="000000"/>
                      </a:solidFill>
                      <a:miter lim="400000"/>
                    </a:lnB>
                    <a:noFill/>
                  </a:tcPr>
                </a:tc>
                <a:tc>
                  <a:txBody>
                    <a:bodyPr/>
                    <a:lstStyle/>
                    <a:p>
                      <a:pPr defTabSz="914400">
                        <a:defRPr b="0" sz="1800">
                          <a:solidFill>
                            <a:srgbClr val="000000"/>
                          </a:solidFill>
                        </a:defRPr>
                      </a:pPr>
                      <a:r>
                        <a:rPr b="1" sz="4500">
                          <a:latin typeface="Source Sans Pro"/>
                          <a:ea typeface="Source Sans Pro"/>
                          <a:cs typeface="Source Sans Pro"/>
                          <a:sym typeface="Source Sans Pro"/>
                        </a:rPr>
                        <a:t>parses to </a:t>
                      </a:r>
                    </a:p>
                  </a:txBody>
                  <a:tcPr marL="50800" marR="50800" marT="50800" marB="50800" anchor="ctr" anchorCtr="0" horzOverflow="overflow">
                    <a:lnL w="50800">
                      <a:solidFill>
                        <a:srgbClr val="FFFFFF"/>
                      </a:solidFill>
                      <a:miter lim="400000"/>
                    </a:lnL>
                    <a:lnR w="50800">
                      <a:solidFill>
                        <a:srgbClr val="FFFFFF"/>
                      </a:solidFill>
                      <a:miter lim="400000"/>
                    </a:lnR>
                    <a:lnT w="50800">
                      <a:solidFill>
                        <a:srgbClr val="FFFFFF"/>
                      </a:solidFill>
                      <a:miter lim="400000"/>
                    </a:lnT>
                    <a:lnB w="50800">
                      <a:solidFill>
                        <a:srgbClr val="000000"/>
                      </a:solidFill>
                      <a:miter lim="400000"/>
                    </a:lnB>
                    <a:noFill/>
                  </a:tcPr>
                </a:tc>
              </a:tr>
              <a:tr h="1015444">
                <a:tc>
                  <a:txBody>
                    <a:bodyPr/>
                    <a:lstStyle/>
                    <a:p>
                      <a:pPr defTabSz="914400">
                        <a:defRPr sz="1800"/>
                      </a:pPr>
                      <a:r>
                        <a:rPr sz="4500">
                          <a:latin typeface="Source Sans Pro"/>
                          <a:ea typeface="Source Sans Pro"/>
                          <a:cs typeface="Source Sans Pro"/>
                          <a:sym typeface="Source Sans Pro"/>
                        </a:rPr>
                        <a:t>ymd_hms(), ymd_hm(), ymd_h()</a:t>
                      </a:r>
                    </a:p>
                  </a:txBody>
                  <a:tcPr marL="50800" marR="50800" marT="50800" marB="50800" anchor="ctr" anchorCtr="0" horzOverflow="overflow">
                    <a:lnL w="50800">
                      <a:solidFill>
                        <a:srgbClr val="FFFFFF"/>
                      </a:solidFill>
                      <a:miter lim="400000"/>
                    </a:lnL>
                    <a:lnR w="50800">
                      <a:solidFill>
                        <a:srgbClr val="FFFFFF"/>
                      </a:solidFill>
                      <a:miter lim="400000"/>
                    </a:lnR>
                    <a:lnT w="50800">
                      <a:solidFill>
                        <a:srgbClr val="000000"/>
                      </a:solidFill>
                      <a:miter lim="400000"/>
                    </a:lnT>
                    <a:lnB w="50800">
                      <a:solidFill>
                        <a:srgbClr val="FFFFFF"/>
                      </a:solidFill>
                      <a:miter lim="400000"/>
                    </a:lnB>
                    <a:noFill/>
                  </a:tcPr>
                </a:tc>
                <a:tc>
                  <a:txBody>
                    <a:bodyPr/>
                    <a:lstStyle/>
                    <a:p>
                      <a:pPr defTabSz="914400">
                        <a:defRPr sz="4500">
                          <a:latin typeface="Source Sans Pro"/>
                          <a:ea typeface="Source Sans Pro"/>
                          <a:cs typeface="Source Sans Pro"/>
                          <a:sym typeface="Source Sans Pro"/>
                        </a:defRPr>
                      </a:pPr>
                    </a:p>
                  </a:txBody>
                  <a:tcPr marL="50800" marR="50800" marT="50800" marB="50800" anchor="ctr" anchorCtr="0" horzOverflow="overflow">
                    <a:lnL w="50800">
                      <a:solidFill>
                        <a:srgbClr val="FFFFFF"/>
                      </a:solidFill>
                      <a:miter lim="400000"/>
                    </a:lnL>
                    <a:lnR w="50800">
                      <a:solidFill>
                        <a:srgbClr val="FFFFFF"/>
                      </a:solidFill>
                      <a:miter lim="400000"/>
                    </a:lnR>
                    <a:lnT w="50800">
                      <a:solidFill>
                        <a:srgbClr val="000000"/>
                      </a:solidFill>
                      <a:miter lim="400000"/>
                    </a:lnT>
                    <a:lnB w="50800">
                      <a:solidFill>
                        <a:srgbClr val="FFFFFF"/>
                      </a:solidFill>
                      <a:miter lim="400000"/>
                    </a:lnB>
                    <a:noFill/>
                  </a:tcPr>
                </a:tc>
              </a:tr>
              <a:tr h="1015444">
                <a:tc>
                  <a:txBody>
                    <a:bodyPr/>
                    <a:lstStyle/>
                    <a:p>
                      <a:pPr defTabSz="914400">
                        <a:defRPr sz="1800"/>
                      </a:pPr>
                      <a:r>
                        <a:rPr sz="4500">
                          <a:latin typeface="Source Sans Pro"/>
                          <a:ea typeface="Source Sans Pro"/>
                          <a:cs typeface="Source Sans Pro"/>
                          <a:sym typeface="Source Sans Pro"/>
                        </a:rPr>
                        <a:t>ydm_hms(), ydm_hm(), ydm_h()</a:t>
                      </a:r>
                    </a:p>
                  </a:txBody>
                  <a:tcPr marL="50800" marR="50800" marT="50800" marB="50800" anchor="ctr" anchorCtr="0" horzOverflow="overflow">
                    <a:lnL w="50800">
                      <a:solidFill>
                        <a:srgbClr val="FFFFFF"/>
                      </a:solidFill>
                      <a:miter lim="400000"/>
                    </a:lnL>
                    <a:lnR w="50800">
                      <a:solidFill>
                        <a:srgbClr val="FFFFFF"/>
                      </a:solidFill>
                      <a:miter lim="400000"/>
                    </a:lnR>
                    <a:lnT w="50800">
                      <a:solidFill>
                        <a:srgbClr val="FFFFFF"/>
                      </a:solidFill>
                      <a:miter lim="400000"/>
                    </a:lnT>
                    <a:lnB w="50800">
                      <a:solidFill>
                        <a:srgbClr val="FFFFFF"/>
                      </a:solidFill>
                      <a:miter lim="400000"/>
                    </a:lnB>
                    <a:noFill/>
                  </a:tcPr>
                </a:tc>
                <a:tc rowSpan="2">
                  <a:txBody>
                    <a:bodyPr/>
                    <a:lstStyle/>
                    <a:p>
                      <a:pPr defTabSz="914400">
                        <a:defRPr sz="1800"/>
                      </a:pPr>
                      <a:r>
                        <a:rPr sz="4500">
                          <a:latin typeface="Source Sans Pro"/>
                          <a:ea typeface="Source Sans Pro"/>
                          <a:cs typeface="Source Sans Pro"/>
                          <a:sym typeface="Source Sans Pro"/>
                        </a:rPr>
                        <a:t>POSIXct</a:t>
                      </a:r>
                    </a:p>
                  </a:txBody>
                  <a:tcPr marL="50800" marR="50800" marT="50800" marB="50800" anchor="ctr" anchorCtr="0" horzOverflow="overflow">
                    <a:lnL w="50800">
                      <a:solidFill>
                        <a:srgbClr val="FFFFFF"/>
                      </a:solidFill>
                      <a:miter lim="400000"/>
                    </a:lnL>
                    <a:lnR w="50800">
                      <a:solidFill>
                        <a:srgbClr val="FFFFFF"/>
                      </a:solidFill>
                      <a:miter lim="400000"/>
                    </a:lnR>
                    <a:lnT w="50800">
                      <a:solidFill>
                        <a:srgbClr val="FFFFFF"/>
                      </a:solidFill>
                      <a:miter lim="400000"/>
                    </a:lnT>
                    <a:lnB w="50800">
                      <a:solidFill>
                        <a:srgbClr val="FFFFFF"/>
                      </a:solidFill>
                      <a:miter lim="400000"/>
                    </a:lnB>
                    <a:noFill/>
                  </a:tcPr>
                </a:tc>
              </a:tr>
              <a:tr h="1015444">
                <a:tc>
                  <a:txBody>
                    <a:bodyPr/>
                    <a:lstStyle/>
                    <a:p>
                      <a:pPr defTabSz="914400">
                        <a:defRPr sz="1800"/>
                      </a:pPr>
                      <a:r>
                        <a:rPr sz="4500">
                          <a:latin typeface="Source Sans Pro"/>
                          <a:ea typeface="Source Sans Pro"/>
                          <a:cs typeface="Source Sans Pro"/>
                          <a:sym typeface="Source Sans Pro"/>
                        </a:rPr>
                        <a:t>dmy_hms(), dmy_hm(), dmy_h()</a:t>
                      </a:r>
                    </a:p>
                  </a:txBody>
                  <a:tcPr marL="50800" marR="50800" marT="50800" marB="50800" anchor="ctr" anchorCtr="0" horzOverflow="overflow">
                    <a:lnL w="50800">
                      <a:solidFill>
                        <a:srgbClr val="FFFFFF"/>
                      </a:solidFill>
                      <a:miter lim="400000"/>
                    </a:lnL>
                    <a:lnR w="50800">
                      <a:solidFill>
                        <a:srgbClr val="FFFFFF"/>
                      </a:solidFill>
                      <a:miter lim="400000"/>
                    </a:lnR>
                    <a:lnT w="50800">
                      <a:solidFill>
                        <a:srgbClr val="FFFFFF"/>
                      </a:solidFill>
                      <a:miter lim="400000"/>
                    </a:lnT>
                    <a:lnB w="50800">
                      <a:solidFill>
                        <a:srgbClr val="FFFFFF"/>
                      </a:solidFill>
                      <a:miter lim="400000"/>
                    </a:lnB>
                    <a:noFill/>
                  </a:tcPr>
                </a:tc>
                <a:tc vMerge="1">
                  <a:tcPr/>
                </a:tc>
              </a:tr>
              <a:tr h="1015444">
                <a:tc>
                  <a:txBody>
                    <a:bodyPr/>
                    <a:lstStyle/>
                    <a:p>
                      <a:pPr defTabSz="914400">
                        <a:defRPr sz="1800"/>
                      </a:pPr>
                      <a:r>
                        <a:rPr sz="4500">
                          <a:latin typeface="Source Sans Pro"/>
                          <a:ea typeface="Source Sans Pro"/>
                          <a:cs typeface="Source Sans Pro"/>
                          <a:sym typeface="Source Sans Pro"/>
                        </a:rPr>
                        <a:t>mdy_hms(), mdy_hm(), mdy_h()</a:t>
                      </a:r>
                    </a:p>
                  </a:txBody>
                  <a:tcPr marL="50800" marR="50800" marT="50800" marB="50800" anchor="ctr" anchorCtr="0" horzOverflow="overflow">
                    <a:lnL w="50800">
                      <a:solidFill>
                        <a:srgbClr val="FFFFFF"/>
                      </a:solidFill>
                      <a:miter lim="400000"/>
                    </a:lnL>
                    <a:lnR w="50800">
                      <a:solidFill>
                        <a:srgbClr val="FFFFFF"/>
                      </a:solidFill>
                      <a:miter lim="400000"/>
                    </a:lnR>
                    <a:lnT w="50800">
                      <a:solidFill>
                        <a:srgbClr val="FFFFFF"/>
                      </a:solidFill>
                      <a:miter lim="400000"/>
                    </a:lnT>
                    <a:lnB w="50800">
                      <a:solidFill>
                        <a:srgbClr val="FFFFFF"/>
                      </a:solidFill>
                      <a:miter lim="400000"/>
                    </a:lnB>
                    <a:noFill/>
                  </a:tcPr>
                </a:tc>
                <a:tc>
                  <a:txBody>
                    <a:bodyPr/>
                    <a:lstStyle/>
                    <a:p>
                      <a:pPr defTabSz="914400">
                        <a:defRPr sz="4500">
                          <a:latin typeface="Source Sans Pro"/>
                          <a:ea typeface="Source Sans Pro"/>
                          <a:cs typeface="Source Sans Pro"/>
                          <a:sym typeface="Source Sans Pro"/>
                        </a:defRPr>
                      </a:pPr>
                    </a:p>
                  </a:txBody>
                  <a:tcPr marL="50800" marR="50800" marT="50800" marB="50800" anchor="ctr" anchorCtr="0" horzOverflow="overflow">
                    <a:lnL w="50800">
                      <a:solidFill>
                        <a:srgbClr val="FFFFFF"/>
                      </a:solidFill>
                      <a:miter lim="400000"/>
                    </a:lnL>
                    <a:lnR w="50800">
                      <a:solidFill>
                        <a:srgbClr val="FFFFFF"/>
                      </a:solidFill>
                      <a:miter lim="400000"/>
                    </a:lnR>
                    <a:lnT w="50800">
                      <a:solidFill>
                        <a:srgbClr val="FFFFFF"/>
                      </a:solidFill>
                      <a:miter lim="400000"/>
                    </a:lnT>
                    <a:lnB w="50800">
                      <a:solidFill>
                        <a:srgbClr val="FFFFFF"/>
                      </a:solidFill>
                      <a:miter lim="400000"/>
                    </a:lnB>
                    <a:noFill/>
                  </a:tcPr>
                </a:tc>
              </a:tr>
              <a:tr h="1015444">
                <a:tc>
                  <a:txBody>
                    <a:bodyPr/>
                    <a:lstStyle/>
                    <a:p>
                      <a:pPr defTabSz="914400">
                        <a:defRPr sz="4500">
                          <a:latin typeface="Source Sans Pro"/>
                          <a:ea typeface="Source Sans Pro"/>
                          <a:cs typeface="Source Sans Pro"/>
                          <a:sym typeface="Source Sans Pro"/>
                        </a:defRPr>
                      </a:pPr>
                    </a:p>
                  </a:txBody>
                  <a:tcPr marL="50800" marR="50800" marT="50800" marB="50800" anchor="ctr" anchorCtr="0" horzOverflow="overflow">
                    <a:lnL w="50800">
                      <a:solidFill>
                        <a:srgbClr val="FFFFFF"/>
                      </a:solidFill>
                      <a:miter lim="400000"/>
                    </a:lnL>
                    <a:lnR w="50800">
                      <a:solidFill>
                        <a:srgbClr val="FFFFFF"/>
                      </a:solidFill>
                      <a:miter lim="400000"/>
                    </a:lnR>
                    <a:lnT w="50800">
                      <a:solidFill>
                        <a:srgbClr val="FFFFFF"/>
                      </a:solidFill>
                      <a:miter lim="400000"/>
                    </a:lnT>
                    <a:lnB w="50800">
                      <a:solidFill>
                        <a:srgbClr val="FFFFFF"/>
                      </a:solidFill>
                      <a:miter lim="400000"/>
                    </a:lnB>
                    <a:noFill/>
                  </a:tcPr>
                </a:tc>
                <a:tc>
                  <a:txBody>
                    <a:bodyPr/>
                    <a:lstStyle/>
                    <a:p>
                      <a:pPr defTabSz="914400">
                        <a:defRPr sz="4500">
                          <a:latin typeface="Source Sans Pro"/>
                          <a:ea typeface="Source Sans Pro"/>
                          <a:cs typeface="Source Sans Pro"/>
                          <a:sym typeface="Source Sans Pro"/>
                        </a:defRPr>
                      </a:pPr>
                    </a:p>
                  </a:txBody>
                  <a:tcPr marL="50800" marR="50800" marT="50800" marB="50800" anchor="ctr" anchorCtr="0" horzOverflow="overflow">
                    <a:lnL w="50800">
                      <a:solidFill>
                        <a:srgbClr val="FFFFFF"/>
                      </a:solidFill>
                      <a:miter lim="400000"/>
                    </a:lnL>
                    <a:lnR w="50800">
                      <a:solidFill>
                        <a:srgbClr val="FFFFFF"/>
                      </a:solidFill>
                      <a:miter lim="400000"/>
                    </a:lnR>
                    <a:lnT w="50800">
                      <a:solidFill>
                        <a:srgbClr val="FFFFFF"/>
                      </a:solidFill>
                      <a:miter lim="400000"/>
                    </a:lnT>
                    <a:lnB w="50800">
                      <a:solidFill>
                        <a:srgbClr val="FFFFFF"/>
                      </a:solidFill>
                      <a:miter lim="400000"/>
                    </a:lnB>
                    <a:noFill/>
                  </a:tcPr>
                </a:tc>
              </a:tr>
              <a:tr h="1015444">
                <a:tc>
                  <a:txBody>
                    <a:bodyPr/>
                    <a:lstStyle/>
                    <a:p>
                      <a:pPr defTabSz="914400">
                        <a:defRPr sz="1800"/>
                      </a:pPr>
                      <a:r>
                        <a:rPr sz="4500">
                          <a:latin typeface="Source Sans Pro"/>
                          <a:ea typeface="Source Sans Pro"/>
                          <a:cs typeface="Source Sans Pro"/>
                          <a:sym typeface="Source Sans Pro"/>
                        </a:rPr>
                        <a:t>ymd(), ydm(), mdy()</a:t>
                      </a:r>
                    </a:p>
                  </a:txBody>
                  <a:tcPr marL="50800" marR="50800" marT="50800" marB="50800" anchor="ctr" anchorCtr="0" horzOverflow="overflow">
                    <a:lnL w="50800">
                      <a:solidFill>
                        <a:srgbClr val="FFFFFF"/>
                      </a:solidFill>
                      <a:miter lim="400000"/>
                    </a:lnL>
                    <a:lnR w="50800">
                      <a:solidFill>
                        <a:srgbClr val="FFFFFF"/>
                      </a:solidFill>
                      <a:miter lim="400000"/>
                    </a:lnR>
                    <a:lnT w="50800">
                      <a:solidFill>
                        <a:srgbClr val="FFFFFF"/>
                      </a:solidFill>
                      <a:miter lim="400000"/>
                    </a:lnT>
                    <a:lnB w="50800">
                      <a:solidFill>
                        <a:srgbClr val="FFFFFF"/>
                      </a:solidFill>
                      <a:miter lim="400000"/>
                    </a:lnB>
                    <a:noFill/>
                  </a:tcPr>
                </a:tc>
                <a:tc rowSpan="3">
                  <a:txBody>
                    <a:bodyPr/>
                    <a:lstStyle/>
                    <a:p>
                      <a:pPr defTabSz="914400">
                        <a:defRPr sz="1800"/>
                      </a:pPr>
                      <a:r>
                        <a:rPr sz="4500">
                          <a:latin typeface="Source Sans Pro"/>
                          <a:ea typeface="Source Sans Pro"/>
                          <a:cs typeface="Source Sans Pro"/>
                          <a:sym typeface="Source Sans Pro"/>
                        </a:rPr>
                        <a:t>Date 
(POSIXct if tz specified)</a:t>
                      </a:r>
                    </a:p>
                  </a:txBody>
                  <a:tcPr marL="50800" marR="50800" marT="50800" marB="50800" anchor="ctr" anchorCtr="0" horzOverflow="overflow">
                    <a:lnL w="50800">
                      <a:solidFill>
                        <a:srgbClr val="FFFFFF"/>
                      </a:solidFill>
                      <a:miter lim="400000"/>
                    </a:lnL>
                    <a:lnR w="50800">
                      <a:solidFill>
                        <a:srgbClr val="FFFFFF"/>
                      </a:solidFill>
                      <a:miter lim="400000"/>
                    </a:lnR>
                    <a:lnT w="50800">
                      <a:solidFill>
                        <a:srgbClr val="FFFFFF"/>
                      </a:solidFill>
                      <a:miter lim="400000"/>
                    </a:lnT>
                    <a:lnB w="50800">
                      <a:solidFill>
                        <a:srgbClr val="FFFFFF"/>
                      </a:solidFill>
                      <a:miter lim="400000"/>
                    </a:lnB>
                    <a:noFill/>
                  </a:tcPr>
                </a:tc>
              </a:tr>
              <a:tr h="1015444">
                <a:tc>
                  <a:txBody>
                    <a:bodyPr/>
                    <a:lstStyle/>
                    <a:p>
                      <a:pPr defTabSz="914400">
                        <a:defRPr sz="1800"/>
                      </a:pPr>
                      <a:r>
                        <a:rPr sz="4500">
                          <a:latin typeface="Source Sans Pro"/>
                          <a:ea typeface="Source Sans Pro"/>
                          <a:cs typeface="Source Sans Pro"/>
                          <a:sym typeface="Source Sans Pro"/>
                        </a:rPr>
                        <a:t>myd(), dmy(), dym(), yq()</a:t>
                      </a:r>
                    </a:p>
                  </a:txBody>
                  <a:tcPr marL="50800" marR="50800" marT="50800" marB="50800" anchor="ctr" anchorCtr="0" horzOverflow="overflow">
                    <a:lnL w="50800">
                      <a:solidFill>
                        <a:srgbClr val="FFFFFF"/>
                      </a:solidFill>
                      <a:miter lim="400000"/>
                    </a:lnL>
                    <a:lnR w="50800">
                      <a:solidFill>
                        <a:srgbClr val="FFFFFF"/>
                      </a:solidFill>
                      <a:miter lim="400000"/>
                    </a:lnR>
                    <a:lnT w="50800">
                      <a:solidFill>
                        <a:srgbClr val="FFFFFF"/>
                      </a:solidFill>
                      <a:miter lim="400000"/>
                    </a:lnT>
                    <a:lnB w="50800">
                      <a:solidFill>
                        <a:srgbClr val="FFFFFF"/>
                      </a:solidFill>
                      <a:miter lim="400000"/>
                    </a:lnB>
                    <a:noFill/>
                  </a:tcPr>
                </a:tc>
                <a:tc vMerge="1">
                  <a:tcPr/>
                </a:tc>
              </a:tr>
              <a:tr h="1015444">
                <a:tc>
                  <a:txBody>
                    <a:bodyPr/>
                    <a:lstStyle/>
                    <a:p>
                      <a:pPr defTabSz="914400">
                        <a:defRPr sz="4500">
                          <a:latin typeface="Source Sans Pro"/>
                          <a:ea typeface="Source Sans Pro"/>
                          <a:cs typeface="Source Sans Pro"/>
                          <a:sym typeface="Source Sans Pro"/>
                        </a:defRPr>
                      </a:pPr>
                    </a:p>
                  </a:txBody>
                  <a:tcPr marL="50800" marR="50800" marT="50800" marB="50800" anchor="ctr" anchorCtr="0" horzOverflow="overflow">
                    <a:lnL w="50800">
                      <a:solidFill>
                        <a:srgbClr val="FFFFFF"/>
                      </a:solidFill>
                      <a:miter lim="400000"/>
                    </a:lnL>
                    <a:lnR w="50800">
                      <a:solidFill>
                        <a:srgbClr val="FFFFFF"/>
                      </a:solidFill>
                      <a:miter lim="400000"/>
                    </a:lnR>
                    <a:lnT w="50800">
                      <a:solidFill>
                        <a:srgbClr val="FFFFFF"/>
                      </a:solidFill>
                      <a:miter lim="400000"/>
                    </a:lnT>
                    <a:lnB w="50800">
                      <a:solidFill>
                        <a:srgbClr val="FFFFFF"/>
                      </a:solidFill>
                      <a:miter lim="400000"/>
                    </a:lnB>
                    <a:noFill/>
                  </a:tcPr>
                </a:tc>
                <a:tc vMerge="1">
                  <a:tcPr/>
                </a:tc>
              </a:tr>
              <a:tr h="1015444">
                <a:tc>
                  <a:txBody>
                    <a:bodyPr/>
                    <a:lstStyle/>
                    <a:p>
                      <a:pPr defTabSz="914400">
                        <a:defRPr sz="1800"/>
                      </a:pPr>
                      <a:r>
                        <a:rPr sz="4500">
                          <a:latin typeface="Source Sans Pro"/>
                          <a:ea typeface="Source Sans Pro"/>
                          <a:cs typeface="Source Sans Pro"/>
                          <a:sym typeface="Source Sans Pro"/>
                        </a:rPr>
                        <a:t>hms(), hm(), ms()</a:t>
                      </a:r>
                    </a:p>
                  </a:txBody>
                  <a:tcPr marL="50800" marR="50800" marT="50800" marB="50800" anchor="ctr" anchorCtr="0" horzOverflow="overflow">
                    <a:lnL w="50800">
                      <a:solidFill>
                        <a:srgbClr val="FFFFFF"/>
                      </a:solidFill>
                      <a:miter lim="400000"/>
                    </a:lnL>
                    <a:lnR w="50800">
                      <a:solidFill>
                        <a:srgbClr val="FFFFFF"/>
                      </a:solidFill>
                      <a:miter lim="400000"/>
                    </a:lnR>
                    <a:lnT w="50800">
                      <a:solidFill>
                        <a:srgbClr val="FFFFFF"/>
                      </a:solidFill>
                      <a:miter lim="400000"/>
                    </a:lnT>
                    <a:lnB w="50800">
                      <a:solidFill>
                        <a:srgbClr val="FFFFFF"/>
                      </a:solidFill>
                      <a:miter lim="400000"/>
                    </a:lnB>
                    <a:noFill/>
                  </a:tcPr>
                </a:tc>
                <a:tc>
                  <a:txBody>
                    <a:bodyPr/>
                    <a:lstStyle/>
                    <a:p>
                      <a:pPr defTabSz="914400">
                        <a:defRPr sz="1800"/>
                      </a:pPr>
                      <a:r>
                        <a:rPr sz="4500">
                          <a:latin typeface="Source Sans Pro"/>
                          <a:ea typeface="Source Sans Pro"/>
                          <a:cs typeface="Source Sans Pro"/>
                          <a:sym typeface="Source Sans Pro"/>
                        </a:rPr>
                        <a:t>Period</a:t>
                      </a:r>
                    </a:p>
                  </a:txBody>
                  <a:tcPr marL="50800" marR="50800" marT="50800" marB="50800" anchor="ctr" anchorCtr="0" horzOverflow="overflow">
                    <a:lnL w="50800">
                      <a:solidFill>
                        <a:srgbClr val="FFFFFF"/>
                      </a:solidFill>
                      <a:miter lim="400000"/>
                    </a:lnL>
                    <a:lnR w="50800">
                      <a:solidFill>
                        <a:srgbClr val="FFFFFF"/>
                      </a:solidFill>
                      <a:miter lim="400000"/>
                    </a:lnR>
                    <a:lnT w="50800">
                      <a:solidFill>
                        <a:srgbClr val="FFFFFF"/>
                      </a:solidFill>
                      <a:miter lim="400000"/>
                    </a:lnT>
                    <a:lnB w="50800">
                      <a:solidFill>
                        <a:srgbClr val="FFFFFF"/>
                      </a:solidFill>
                      <a:miter lim="400000"/>
                    </a:lnB>
                    <a:noFill/>
                  </a:tcPr>
                </a:tc>
              </a:tr>
            </a:tbl>
          </a:graphicData>
        </a:graphic>
      </p:graphicFrame>
    </p:spTree>
  </p:cSld>
  <p:clrMapOvr>
    <a:masterClrMapping/>
  </p:clrMapOvr>
  <p:transition xmlns:p14="http://schemas.microsoft.com/office/powerpoint/2010/main" spd="med" advClick="1"/>
</p:sld>
</file>

<file path=ppt/slides/slide8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52" name="Rectangle"/>
          <p:cNvSpPr/>
          <p:nvPr/>
        </p:nvSpPr>
        <p:spPr>
          <a:xfrm>
            <a:off x="3968124" y="4421495"/>
            <a:ext cx="16200798" cy="8234666"/>
          </a:xfrm>
          <a:prstGeom prst="rect">
            <a:avLst/>
          </a:prstGeom>
          <a:solidFill>
            <a:srgbClr val="F0F2F4"/>
          </a:solidFill>
          <a:ln w="12700">
            <a:solidFill>
              <a:srgbClr val="000000"/>
            </a:solidFill>
            <a:miter lim="400000"/>
          </a:ln>
        </p:spPr>
        <p:txBody>
          <a:bodyPr lIns="50800" tIns="50800" rIns="50800" bIns="50800" anchor="ctr"/>
          <a:lstStyle/>
          <a:p>
            <a:pPr>
              <a:defRPr sz="4000">
                <a:solidFill>
                  <a:srgbClr val="FFFFFF"/>
                </a:solidFill>
                <a:effectLst>
                  <a:outerShdw sx="100000" sy="100000" kx="0" ky="0" algn="b" rotWithShape="0" blurRad="38100" dist="12700" dir="5400000">
                    <a:srgbClr val="000000">
                      <a:alpha val="50000"/>
                    </a:srgbClr>
                  </a:outerShdw>
                </a:effectLst>
              </a:defRPr>
            </a:pPr>
          </a:p>
        </p:txBody>
      </p:sp>
      <p:sp>
        <p:nvSpPr>
          <p:cNvPr id="653" name="ymd_hms(&quot;2017-01-01T12:34:56&quot;)…"/>
          <p:cNvSpPr txBox="1"/>
          <p:nvPr/>
        </p:nvSpPr>
        <p:spPr>
          <a:xfrm>
            <a:off x="4111681" y="4449071"/>
            <a:ext cx="15913684" cy="824736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lgn="l">
              <a:spcBef>
                <a:spcPts val="1500"/>
              </a:spcBef>
              <a:defRPr sz="4700">
                <a:solidFill>
                  <a:schemeClr val="accent1"/>
                </a:solidFill>
                <a:latin typeface="Monaco"/>
                <a:ea typeface="Monaco"/>
                <a:cs typeface="Monaco"/>
                <a:sym typeface="Monaco"/>
              </a:defRPr>
            </a:pPr>
            <a:r>
              <a:rPr>
                <a:solidFill>
                  <a:srgbClr val="000000"/>
                </a:solidFill>
              </a:rPr>
              <a:t>ymd_hms(</a:t>
            </a:r>
            <a:r>
              <a:t>"2017-01-01T12:34:56"</a:t>
            </a:r>
            <a:r>
              <a:rPr>
                <a:solidFill>
                  <a:srgbClr val="000000"/>
                </a:solidFill>
              </a:rPr>
              <a:t>)</a:t>
            </a:r>
            <a:endParaRPr>
              <a:solidFill>
                <a:srgbClr val="000000"/>
              </a:solidFill>
            </a:endParaRPr>
          </a:p>
          <a:p>
            <a:pPr algn="l">
              <a:spcBef>
                <a:spcPts val="2500"/>
              </a:spcBef>
              <a:defRPr sz="4700">
                <a:solidFill>
                  <a:srgbClr val="A6AAA9"/>
                </a:solidFill>
                <a:latin typeface="Monaco"/>
                <a:ea typeface="Monaco"/>
                <a:cs typeface="Monaco"/>
                <a:sym typeface="Monaco"/>
              </a:defRPr>
            </a:pPr>
            <a:r>
              <a:t>## "2017-01-01 12:34:56 UTC"</a:t>
            </a:r>
            <a:endParaRPr>
              <a:solidFill>
                <a:srgbClr val="000000"/>
              </a:solidFill>
            </a:endParaRPr>
          </a:p>
          <a:p>
            <a:pPr algn="l">
              <a:spcBef>
                <a:spcPts val="1500"/>
              </a:spcBef>
              <a:defRPr sz="4700">
                <a:solidFill>
                  <a:schemeClr val="accent1"/>
                </a:solidFill>
                <a:latin typeface="Monaco"/>
                <a:ea typeface="Monaco"/>
                <a:cs typeface="Monaco"/>
                <a:sym typeface="Monaco"/>
              </a:defRPr>
            </a:pPr>
            <a:r>
              <a:rPr>
                <a:solidFill>
                  <a:srgbClr val="000000"/>
                </a:solidFill>
              </a:rPr>
              <a:t>ymd_hm(</a:t>
            </a:r>
            <a:r>
              <a:t>"2017/01/01 12:34"</a:t>
            </a:r>
            <a:r>
              <a:rPr>
                <a:solidFill>
                  <a:srgbClr val="000000"/>
                </a:solidFill>
              </a:rPr>
              <a:t>)</a:t>
            </a:r>
            <a:endParaRPr>
              <a:solidFill>
                <a:srgbClr val="000000"/>
              </a:solidFill>
            </a:endParaRPr>
          </a:p>
          <a:p>
            <a:pPr algn="l">
              <a:spcBef>
                <a:spcPts val="2500"/>
              </a:spcBef>
              <a:defRPr sz="4700">
                <a:solidFill>
                  <a:srgbClr val="A6AAA9"/>
                </a:solidFill>
                <a:latin typeface="Monaco"/>
                <a:ea typeface="Monaco"/>
                <a:cs typeface="Monaco"/>
                <a:sym typeface="Monaco"/>
              </a:defRPr>
            </a:pPr>
            <a:r>
              <a:t>## "2017-01-01 12:34:56 UTC"</a:t>
            </a:r>
            <a:endParaRPr>
              <a:solidFill>
                <a:srgbClr val="000000"/>
              </a:solidFill>
            </a:endParaRPr>
          </a:p>
          <a:p>
            <a:pPr algn="l">
              <a:spcBef>
                <a:spcPts val="1500"/>
              </a:spcBef>
              <a:defRPr sz="4700">
                <a:solidFill>
                  <a:srgbClr val="A6AAA9"/>
                </a:solidFill>
                <a:latin typeface="Monaco"/>
                <a:ea typeface="Monaco"/>
                <a:cs typeface="Monaco"/>
                <a:sym typeface="Monaco"/>
              </a:defRPr>
            </a:pPr>
            <a:r>
              <a:rPr>
                <a:solidFill>
                  <a:srgbClr val="000000"/>
                </a:solidFill>
              </a:rPr>
              <a:t>dmy(</a:t>
            </a:r>
            <a:r>
              <a:rPr>
                <a:solidFill>
                  <a:schemeClr val="accent1"/>
                </a:solidFill>
              </a:rPr>
              <a:t>"2 January 17"</a:t>
            </a:r>
            <a:r>
              <a:rPr>
                <a:solidFill>
                  <a:srgbClr val="000000"/>
                </a:solidFill>
              </a:rPr>
              <a:t>)</a:t>
            </a:r>
            <a:endParaRPr>
              <a:solidFill>
                <a:srgbClr val="000000"/>
              </a:solidFill>
            </a:endParaRPr>
          </a:p>
          <a:p>
            <a:pPr algn="l">
              <a:spcBef>
                <a:spcPts val="2500"/>
              </a:spcBef>
              <a:defRPr sz="4700">
                <a:solidFill>
                  <a:srgbClr val="A6AAA9"/>
                </a:solidFill>
                <a:latin typeface="Monaco"/>
                <a:ea typeface="Monaco"/>
                <a:cs typeface="Monaco"/>
                <a:sym typeface="Monaco"/>
              </a:defRPr>
            </a:pPr>
            <a:r>
              <a:t>## "2017-01-02"</a:t>
            </a:r>
            <a:endParaRPr>
              <a:solidFill>
                <a:srgbClr val="000000"/>
              </a:solidFill>
            </a:endParaRPr>
          </a:p>
          <a:p>
            <a:pPr algn="l">
              <a:spcBef>
                <a:spcPts val="1500"/>
              </a:spcBef>
              <a:defRPr sz="4700">
                <a:solidFill>
                  <a:schemeClr val="accent1"/>
                </a:solidFill>
                <a:latin typeface="Monaco"/>
                <a:ea typeface="Monaco"/>
                <a:cs typeface="Monaco"/>
                <a:sym typeface="Monaco"/>
              </a:defRPr>
            </a:pPr>
            <a:r>
              <a:rPr>
                <a:solidFill>
                  <a:srgbClr val="000000"/>
                </a:solidFill>
              </a:rPr>
              <a:t>ms(</a:t>
            </a:r>
            <a:r>
              <a:t>"34 56"</a:t>
            </a:r>
            <a:r>
              <a:rPr>
                <a:solidFill>
                  <a:srgbClr val="000000"/>
                </a:solidFill>
              </a:rPr>
              <a:t>)</a:t>
            </a:r>
            <a:endParaRPr>
              <a:solidFill>
                <a:srgbClr val="000000"/>
              </a:solidFill>
            </a:endParaRPr>
          </a:p>
          <a:p>
            <a:pPr algn="l">
              <a:spcBef>
                <a:spcPts val="1500"/>
              </a:spcBef>
              <a:defRPr sz="4700">
                <a:solidFill>
                  <a:srgbClr val="A6AAA9"/>
                </a:solidFill>
                <a:latin typeface="Monaco"/>
                <a:ea typeface="Monaco"/>
                <a:cs typeface="Monaco"/>
                <a:sym typeface="Monaco"/>
              </a:defRPr>
            </a:pPr>
            <a:r>
              <a:t>## "34M 56S"</a:t>
            </a:r>
          </a:p>
        </p:txBody>
      </p:sp>
      <p:sp>
        <p:nvSpPr>
          <p:cNvPr id="654" name="lubridate functions are separator agnostic"/>
          <p:cNvSpPr/>
          <p:nvPr/>
        </p:nvSpPr>
        <p:spPr>
          <a:xfrm>
            <a:off x="15983269" y="6127294"/>
            <a:ext cx="6175350" cy="31750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8660"/>
                </a:moveTo>
                <a:lnTo>
                  <a:pt x="0" y="2940"/>
                </a:lnTo>
                <a:cubicBezTo>
                  <a:pt x="0" y="1316"/>
                  <a:pt x="677" y="0"/>
                  <a:pt x="1512" y="0"/>
                </a:cubicBezTo>
                <a:lnTo>
                  <a:pt x="20088" y="0"/>
                </a:lnTo>
                <a:cubicBezTo>
                  <a:pt x="20923" y="0"/>
                  <a:pt x="21600" y="1316"/>
                  <a:pt x="21600" y="2940"/>
                </a:cubicBezTo>
                <a:lnTo>
                  <a:pt x="21600" y="18660"/>
                </a:lnTo>
                <a:cubicBezTo>
                  <a:pt x="21600" y="20284"/>
                  <a:pt x="20923" y="21600"/>
                  <a:pt x="20088" y="21600"/>
                </a:cubicBezTo>
                <a:lnTo>
                  <a:pt x="1512" y="21600"/>
                </a:lnTo>
                <a:cubicBezTo>
                  <a:pt x="677" y="21600"/>
                  <a:pt x="0" y="20284"/>
                  <a:pt x="0" y="18660"/>
                </a:cubicBezTo>
                <a:close/>
              </a:path>
            </a:pathLst>
          </a:custGeom>
          <a:solidFill>
            <a:srgbClr val="A0C283"/>
          </a:solidFill>
          <a:ln w="12700">
            <a:miter lim="400000"/>
          </a:ln>
          <a:extLst>
            <a:ext uri="{C572A759-6A51-4108-AA02-DFA0A04FC94B}">
              <ma14:wrappingTextBoxFlag xmlns:ma14="http://schemas.microsoft.com/office/mac/drawingml/2011/main" val="1"/>
            </a:ext>
          </a:extLst>
        </p:spPr>
        <p:txBody>
          <a:bodyPr lIns="76200" tIns="76200" rIns="76200" bIns="76200" anchor="ctr"/>
          <a:lstStyle>
            <a:lvl1pPr>
              <a:lnSpc>
                <a:spcPct val="90000"/>
              </a:lnSpc>
              <a:defRPr b="1" sz="4700">
                <a:solidFill>
                  <a:srgbClr val="FFFFFF"/>
                </a:solidFill>
                <a:latin typeface="Source Sans Pro"/>
                <a:ea typeface="Source Sans Pro"/>
                <a:cs typeface="Source Sans Pro"/>
                <a:sym typeface="Source Sans Pro"/>
              </a:defRPr>
            </a:lvl1pPr>
          </a:lstStyle>
          <a:p>
            <a:pPr/>
            <a:r>
              <a:t>lubridate functions are separator agnostic</a:t>
            </a:r>
          </a:p>
        </p:txBody>
      </p:sp>
      <p:pic>
        <p:nvPicPr>
          <p:cNvPr id="655" name="lubridate.png" descr="lubridate.png"/>
          <p:cNvPicPr>
            <a:picLocks noChangeAspect="1"/>
          </p:cNvPicPr>
          <p:nvPr/>
        </p:nvPicPr>
        <p:blipFill>
          <a:blip r:embed="rId2">
            <a:extLst/>
          </a:blip>
          <a:stretch>
            <a:fillRect/>
          </a:stretch>
        </p:blipFill>
        <p:spPr>
          <a:xfrm>
            <a:off x="22452291" y="11722550"/>
            <a:ext cx="1536701" cy="1780986"/>
          </a:xfrm>
          <a:prstGeom prst="rect">
            <a:avLst/>
          </a:prstGeom>
          <a:ln w="12700">
            <a:miter lim="400000"/>
          </a:ln>
        </p:spPr>
      </p:pic>
      <p:sp>
        <p:nvSpPr>
          <p:cNvPr id="656" name="ymd() family"/>
          <p:cNvSpPr txBox="1"/>
          <p:nvPr/>
        </p:nvSpPr>
        <p:spPr>
          <a:xfrm>
            <a:off x="4025134" y="1006887"/>
            <a:ext cx="16368497" cy="239686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defRPr sz="10000">
                <a:latin typeface="Source Sans Pro"/>
                <a:ea typeface="Source Sans Pro"/>
                <a:cs typeface="Source Sans Pro"/>
                <a:sym typeface="Source Sans Pro"/>
              </a:defRPr>
            </a:lvl1pPr>
          </a:lstStyle>
          <a:p>
            <a:pPr/>
            <a:r>
              <a:t>ymd() family</a:t>
            </a:r>
          </a:p>
        </p:txBody>
      </p:sp>
      <p:sp>
        <p:nvSpPr>
          <p:cNvPr id="657" name="To parse strings as dates, use a y, m, d, h, m, s combo"/>
          <p:cNvSpPr txBox="1"/>
          <p:nvPr/>
        </p:nvSpPr>
        <p:spPr>
          <a:xfrm>
            <a:off x="4010800" y="2631045"/>
            <a:ext cx="16368496" cy="228359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lgn="l">
              <a:defRPr sz="6000">
                <a:latin typeface="Source Sans Pro Light"/>
                <a:ea typeface="Source Sans Pro Light"/>
                <a:cs typeface="Source Sans Pro Light"/>
                <a:sym typeface="Source Sans Pro Light"/>
              </a:defRPr>
            </a:lvl1pPr>
          </a:lstStyle>
          <a:p>
            <a:pPr/>
            <a:r>
              <a:t>To parse strings as dates, use a y, m, d, h, m, s combo</a:t>
            </a:r>
          </a:p>
        </p:txBody>
      </p:sp>
    </p:spTree>
  </p:cSld>
  <p:clrMapOvr>
    <a:masterClrMapping/>
  </p:clrMapOvr>
  <p:transition xmlns:p14="http://schemas.microsoft.com/office/powerpoint/2010/main" spd="med" advClick="1"/>
</p:sld>
</file>

<file path=ppt/slides/slide8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gradFill flip="none" rotWithShape="1">
          <a:gsLst>
            <a:gs pos="0">
              <a:srgbClr val="A3C586"/>
            </a:gs>
            <a:gs pos="74003">
              <a:srgbClr val="8EB16F"/>
            </a:gs>
            <a:gs pos="100000">
              <a:srgbClr val="789D57"/>
            </a:gs>
          </a:gsLst>
          <a:path path="circle">
            <a:fillToRect l="50000" t="50000" r="50000" b="50000"/>
          </a:path>
        </a:gradFill>
      </p:bgPr>
    </p:bg>
    <p:spTree>
      <p:nvGrpSpPr>
        <p:cNvPr id="1" name=""/>
        <p:cNvGrpSpPr/>
        <p:nvPr/>
      </p:nvGrpSpPr>
      <p:grpSpPr>
        <a:xfrm>
          <a:off x="0" y="0"/>
          <a:ext cx="0" cy="0"/>
          <a:chOff x="0" y="0"/>
          <a:chExt cx="0" cy="0"/>
        </a:xfrm>
      </p:grpSpPr>
      <p:sp>
        <p:nvSpPr>
          <p:cNvPr id="659" name="Accessing…"/>
          <p:cNvSpPr txBox="1"/>
          <p:nvPr/>
        </p:nvSpPr>
        <p:spPr>
          <a:xfrm>
            <a:off x="2628899" y="1835150"/>
            <a:ext cx="18716626" cy="9702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defTabSz="825500">
              <a:defRPr sz="20000">
                <a:solidFill>
                  <a:srgbClr val="F0F0F0"/>
                </a:solidFill>
                <a:latin typeface="Source Sans Pro"/>
                <a:ea typeface="Source Sans Pro"/>
                <a:cs typeface="Source Sans Pro"/>
                <a:sym typeface="Source Sans Pro"/>
              </a:defRPr>
            </a:pPr>
            <a:r>
              <a:t>Accessing </a:t>
            </a:r>
          </a:p>
          <a:p>
            <a:pPr defTabSz="825500">
              <a:defRPr sz="20000">
                <a:solidFill>
                  <a:srgbClr val="F0F0F0"/>
                </a:solidFill>
                <a:latin typeface="Source Sans Pro"/>
                <a:ea typeface="Source Sans Pro"/>
                <a:cs typeface="Source Sans Pro"/>
                <a:sym typeface="Source Sans Pro"/>
              </a:defRPr>
            </a:pPr>
            <a:r>
              <a:t>and changing components</a:t>
            </a:r>
          </a:p>
        </p:txBody>
      </p:sp>
    </p:spTree>
  </p:cSld>
  <p:clrMapOvr>
    <a:masterClrMapping/>
  </p:clrMapOvr>
  <p:transition xmlns:p14="http://schemas.microsoft.com/office/powerpoint/2010/main" spd="med" advClick="1"/>
</p:sld>
</file>

<file path=ppt/slides/slide8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663" name="lubridate.png" descr="lubridate.png"/>
          <p:cNvPicPr>
            <a:picLocks noChangeAspect="1"/>
          </p:cNvPicPr>
          <p:nvPr/>
        </p:nvPicPr>
        <p:blipFill>
          <a:blip r:embed="rId2">
            <a:extLst/>
          </a:blip>
          <a:stretch>
            <a:fillRect/>
          </a:stretch>
        </p:blipFill>
        <p:spPr>
          <a:xfrm>
            <a:off x="22452291" y="11722550"/>
            <a:ext cx="1536701" cy="1780986"/>
          </a:xfrm>
          <a:prstGeom prst="rect">
            <a:avLst/>
          </a:prstGeom>
          <a:ln w="12700">
            <a:miter lim="400000"/>
          </a:ln>
        </p:spPr>
      </p:pic>
      <p:sp>
        <p:nvSpPr>
          <p:cNvPr id="664" name="Accessing components"/>
          <p:cNvSpPr txBox="1"/>
          <p:nvPr/>
        </p:nvSpPr>
        <p:spPr>
          <a:xfrm>
            <a:off x="4007752" y="274768"/>
            <a:ext cx="16368496" cy="239686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defRPr sz="10000">
                <a:latin typeface="Source Sans Pro"/>
                <a:ea typeface="Source Sans Pro"/>
                <a:cs typeface="Source Sans Pro"/>
                <a:sym typeface="Source Sans Pro"/>
              </a:defRPr>
            </a:lvl1pPr>
          </a:lstStyle>
          <a:p>
            <a:pPr/>
            <a:r>
              <a:t>Accessing components</a:t>
            </a:r>
          </a:p>
        </p:txBody>
      </p:sp>
      <p:sp>
        <p:nvSpPr>
          <p:cNvPr id="665" name="Extract components by name with a singular name"/>
          <p:cNvSpPr txBox="1"/>
          <p:nvPr/>
        </p:nvSpPr>
        <p:spPr>
          <a:xfrm>
            <a:off x="2057307" y="2789579"/>
            <a:ext cx="17192207" cy="228359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lgn="l">
              <a:defRPr sz="6000">
                <a:latin typeface="Source Sans Pro Light"/>
                <a:ea typeface="Source Sans Pro Light"/>
                <a:cs typeface="Source Sans Pro Light"/>
                <a:sym typeface="Source Sans Pro Light"/>
              </a:defRPr>
            </a:pPr>
            <a:r>
              <a:t>Extract components by name with a </a:t>
            </a:r>
            <a:r>
              <a:rPr b="1">
                <a:solidFill>
                  <a:srgbClr val="78AAD6"/>
                </a:solidFill>
                <a:latin typeface="Source Sans Pro"/>
                <a:ea typeface="Source Sans Pro"/>
                <a:cs typeface="Source Sans Pro"/>
                <a:sym typeface="Source Sans Pro"/>
              </a:rPr>
              <a:t>singular</a:t>
            </a:r>
            <a:r>
              <a:t> name</a:t>
            </a:r>
          </a:p>
        </p:txBody>
      </p:sp>
      <p:sp>
        <p:nvSpPr>
          <p:cNvPr id="666" name="Rectangle"/>
          <p:cNvSpPr/>
          <p:nvPr/>
        </p:nvSpPr>
        <p:spPr>
          <a:xfrm>
            <a:off x="2057561" y="4629012"/>
            <a:ext cx="20268878" cy="3269392"/>
          </a:xfrm>
          <a:prstGeom prst="rect">
            <a:avLst/>
          </a:prstGeom>
          <a:solidFill>
            <a:srgbClr val="F0F2F4"/>
          </a:solidFill>
          <a:ln w="12700">
            <a:solidFill>
              <a:srgbClr val="000000"/>
            </a:solidFill>
            <a:miter lim="400000"/>
          </a:ln>
        </p:spPr>
        <p:txBody>
          <a:bodyPr lIns="50800" tIns="50800" rIns="50800" bIns="50800" anchor="ctr"/>
          <a:lstStyle/>
          <a:p>
            <a:pPr>
              <a:defRPr sz="4000">
                <a:solidFill>
                  <a:srgbClr val="FFFFFF"/>
                </a:solidFill>
                <a:effectLst>
                  <a:outerShdw sx="100000" sy="100000" kx="0" ky="0" algn="b" rotWithShape="0" blurRad="38100" dist="12700" dir="5400000">
                    <a:srgbClr val="000000">
                      <a:alpha val="50000"/>
                    </a:srgbClr>
                  </a:outerShdw>
                </a:effectLst>
              </a:defRPr>
            </a:pPr>
          </a:p>
        </p:txBody>
      </p:sp>
      <p:sp>
        <p:nvSpPr>
          <p:cNvPr id="667" name="date &lt;- ymd(&quot;2017-01-11&quot;)…"/>
          <p:cNvSpPr txBox="1"/>
          <p:nvPr/>
        </p:nvSpPr>
        <p:spPr>
          <a:xfrm>
            <a:off x="2201118" y="4818890"/>
            <a:ext cx="19925755" cy="304364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lgn="l">
              <a:spcBef>
                <a:spcPts val="1500"/>
              </a:spcBef>
              <a:defRPr sz="4700">
                <a:solidFill>
                  <a:schemeClr val="accent1"/>
                </a:solidFill>
                <a:latin typeface="Monaco"/>
                <a:ea typeface="Monaco"/>
                <a:cs typeface="Monaco"/>
                <a:sym typeface="Monaco"/>
              </a:defRPr>
            </a:pPr>
            <a:r>
              <a:t>date &lt;- ymd("2017-01-11")</a:t>
            </a:r>
          </a:p>
          <a:p>
            <a:pPr algn="l">
              <a:spcBef>
                <a:spcPts val="1500"/>
              </a:spcBef>
              <a:defRPr sz="4700">
                <a:solidFill>
                  <a:schemeClr val="accent1"/>
                </a:solidFill>
                <a:latin typeface="Monaco"/>
                <a:ea typeface="Monaco"/>
                <a:cs typeface="Monaco"/>
                <a:sym typeface="Monaco"/>
              </a:defRPr>
            </a:pPr>
            <a:r>
              <a:rPr>
                <a:solidFill>
                  <a:srgbClr val="000000"/>
                </a:solidFill>
              </a:rPr>
              <a:t>year(</a:t>
            </a:r>
            <a:r>
              <a:t>date</a:t>
            </a:r>
            <a:r>
              <a:rPr>
                <a:solidFill>
                  <a:srgbClr val="000000"/>
                </a:solidFill>
              </a:rPr>
              <a:t>)</a:t>
            </a:r>
            <a:endParaRPr>
              <a:solidFill>
                <a:srgbClr val="53585F"/>
              </a:solidFill>
            </a:endParaRPr>
          </a:p>
          <a:p>
            <a:pPr algn="l">
              <a:spcBef>
                <a:spcPts val="2500"/>
              </a:spcBef>
              <a:defRPr sz="4700">
                <a:solidFill>
                  <a:schemeClr val="accent1"/>
                </a:solidFill>
                <a:latin typeface="Monaco"/>
                <a:ea typeface="Monaco"/>
                <a:cs typeface="Monaco"/>
                <a:sym typeface="Monaco"/>
              </a:defRPr>
            </a:pPr>
            <a:r>
              <a:rPr>
                <a:solidFill>
                  <a:srgbClr val="53585F"/>
                </a:solidFill>
              </a:rPr>
              <a:t>## 2017</a:t>
            </a:r>
          </a:p>
        </p:txBody>
      </p:sp>
    </p:spTree>
  </p:cSld>
  <p:clrMapOvr>
    <a:masterClrMapping/>
  </p:clrMapOvr>
  <p:transition xmlns:p14="http://schemas.microsoft.com/office/powerpoint/2010/main" spd="med" advClick="1"/>
</p:sld>
</file>

<file path=ppt/slides/slide8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669" name="lubridate.png" descr="lubridate.png"/>
          <p:cNvPicPr>
            <a:picLocks noChangeAspect="1"/>
          </p:cNvPicPr>
          <p:nvPr/>
        </p:nvPicPr>
        <p:blipFill>
          <a:blip r:embed="rId3">
            <a:extLst/>
          </a:blip>
          <a:stretch>
            <a:fillRect/>
          </a:stretch>
        </p:blipFill>
        <p:spPr>
          <a:xfrm>
            <a:off x="22452291" y="11722550"/>
            <a:ext cx="1536701" cy="1780986"/>
          </a:xfrm>
          <a:prstGeom prst="rect">
            <a:avLst/>
          </a:prstGeom>
          <a:ln w="12700">
            <a:miter lim="400000"/>
          </a:ln>
        </p:spPr>
      </p:pic>
      <p:sp>
        <p:nvSpPr>
          <p:cNvPr id="670" name="Setting components"/>
          <p:cNvSpPr txBox="1"/>
          <p:nvPr/>
        </p:nvSpPr>
        <p:spPr>
          <a:xfrm>
            <a:off x="4007752" y="274768"/>
            <a:ext cx="16368496" cy="239686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defRPr sz="10000">
                <a:latin typeface="Source Sans Pro"/>
                <a:ea typeface="Source Sans Pro"/>
                <a:cs typeface="Source Sans Pro"/>
                <a:sym typeface="Source Sans Pro"/>
              </a:defRPr>
            </a:lvl1pPr>
          </a:lstStyle>
          <a:p>
            <a:pPr/>
            <a:r>
              <a:t>Setting components</a:t>
            </a:r>
          </a:p>
        </p:txBody>
      </p:sp>
      <p:sp>
        <p:nvSpPr>
          <p:cNvPr id="671" name="Use the same function to set components"/>
          <p:cNvSpPr txBox="1"/>
          <p:nvPr/>
        </p:nvSpPr>
        <p:spPr>
          <a:xfrm>
            <a:off x="2057307" y="2789579"/>
            <a:ext cx="17192207" cy="228359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lgn="l">
              <a:defRPr sz="6000">
                <a:latin typeface="Source Sans Pro Light"/>
                <a:ea typeface="Source Sans Pro Light"/>
                <a:cs typeface="Source Sans Pro Light"/>
                <a:sym typeface="Source Sans Pro Light"/>
              </a:defRPr>
            </a:lvl1pPr>
          </a:lstStyle>
          <a:p>
            <a:pPr/>
            <a:r>
              <a:t>Use the same function to set components</a:t>
            </a:r>
          </a:p>
        </p:txBody>
      </p:sp>
      <p:sp>
        <p:nvSpPr>
          <p:cNvPr id="672" name="Rectangle"/>
          <p:cNvSpPr/>
          <p:nvPr/>
        </p:nvSpPr>
        <p:spPr>
          <a:xfrm>
            <a:off x="2057561" y="4629012"/>
            <a:ext cx="20268878" cy="5457193"/>
          </a:xfrm>
          <a:prstGeom prst="rect">
            <a:avLst/>
          </a:prstGeom>
          <a:solidFill>
            <a:srgbClr val="F0F2F4"/>
          </a:solidFill>
          <a:ln w="12700">
            <a:solidFill>
              <a:srgbClr val="000000"/>
            </a:solidFill>
            <a:miter lim="400000"/>
          </a:ln>
        </p:spPr>
        <p:txBody>
          <a:bodyPr lIns="50800" tIns="50800" rIns="50800" bIns="50800" anchor="ctr"/>
          <a:lstStyle/>
          <a:p>
            <a:pPr>
              <a:defRPr sz="4000">
                <a:solidFill>
                  <a:srgbClr val="FFFFFF"/>
                </a:solidFill>
                <a:effectLst>
                  <a:outerShdw sx="100000" sy="100000" kx="0" ky="0" algn="b" rotWithShape="0" blurRad="38100" dist="12700" dir="5400000">
                    <a:srgbClr val="000000">
                      <a:alpha val="50000"/>
                    </a:srgbClr>
                  </a:outerShdw>
                </a:effectLst>
              </a:defRPr>
            </a:pPr>
          </a:p>
        </p:txBody>
      </p:sp>
      <p:sp>
        <p:nvSpPr>
          <p:cNvPr id="673" name="date…"/>
          <p:cNvSpPr txBox="1"/>
          <p:nvPr/>
        </p:nvSpPr>
        <p:spPr>
          <a:xfrm>
            <a:off x="2201118" y="4818890"/>
            <a:ext cx="19925755" cy="507743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lgn="l">
              <a:spcBef>
                <a:spcPts val="1500"/>
              </a:spcBef>
              <a:defRPr sz="4700">
                <a:solidFill>
                  <a:schemeClr val="accent1"/>
                </a:solidFill>
                <a:latin typeface="Monaco"/>
                <a:ea typeface="Monaco"/>
                <a:cs typeface="Monaco"/>
                <a:sym typeface="Monaco"/>
              </a:defRPr>
            </a:pPr>
            <a:r>
              <a:t>date</a:t>
            </a:r>
          </a:p>
          <a:p>
            <a:pPr algn="l">
              <a:spcBef>
                <a:spcPts val="1500"/>
              </a:spcBef>
              <a:defRPr sz="4700">
                <a:solidFill>
                  <a:schemeClr val="accent1"/>
                </a:solidFill>
                <a:latin typeface="Monaco"/>
                <a:ea typeface="Monaco"/>
                <a:cs typeface="Monaco"/>
                <a:sym typeface="Monaco"/>
              </a:defRPr>
            </a:pPr>
            <a:r>
              <a:t>## "2017-01-11"</a:t>
            </a:r>
          </a:p>
          <a:p>
            <a:pPr algn="l">
              <a:spcBef>
                <a:spcPts val="1500"/>
              </a:spcBef>
              <a:defRPr sz="4700">
                <a:solidFill>
                  <a:schemeClr val="accent1"/>
                </a:solidFill>
                <a:latin typeface="Monaco"/>
                <a:ea typeface="Monaco"/>
                <a:cs typeface="Monaco"/>
                <a:sym typeface="Monaco"/>
              </a:defRPr>
            </a:pPr>
            <a:r>
              <a:rPr>
                <a:solidFill>
                  <a:srgbClr val="000000"/>
                </a:solidFill>
              </a:rPr>
              <a:t>year(</a:t>
            </a:r>
            <a:r>
              <a:t>date</a:t>
            </a:r>
            <a:r>
              <a:rPr>
                <a:solidFill>
                  <a:srgbClr val="000000"/>
                </a:solidFill>
              </a:rPr>
              <a:t>) &lt;- 1999</a:t>
            </a:r>
            <a:endParaRPr>
              <a:solidFill>
                <a:srgbClr val="000000"/>
              </a:solidFill>
            </a:endParaRPr>
          </a:p>
          <a:p>
            <a:pPr algn="l">
              <a:spcBef>
                <a:spcPts val="1500"/>
              </a:spcBef>
              <a:defRPr sz="4700">
                <a:solidFill>
                  <a:schemeClr val="accent1"/>
                </a:solidFill>
                <a:latin typeface="Monaco"/>
                <a:ea typeface="Monaco"/>
                <a:cs typeface="Monaco"/>
                <a:sym typeface="Monaco"/>
              </a:defRPr>
            </a:pPr>
            <a:r>
              <a:rPr>
                <a:solidFill>
                  <a:srgbClr val="000000"/>
                </a:solidFill>
              </a:rPr>
              <a:t>date</a:t>
            </a:r>
            <a:endParaRPr>
              <a:solidFill>
                <a:srgbClr val="53585F"/>
              </a:solidFill>
            </a:endParaRPr>
          </a:p>
          <a:p>
            <a:pPr algn="l">
              <a:spcBef>
                <a:spcPts val="2500"/>
              </a:spcBef>
              <a:defRPr sz="4700">
                <a:solidFill>
                  <a:schemeClr val="accent1"/>
                </a:solidFill>
                <a:latin typeface="Monaco"/>
                <a:ea typeface="Monaco"/>
                <a:cs typeface="Monaco"/>
                <a:sym typeface="Monaco"/>
              </a:defRPr>
            </a:pPr>
            <a:r>
              <a:rPr>
                <a:solidFill>
                  <a:srgbClr val="53585F"/>
                </a:solidFill>
              </a:rPr>
              <a:t>## "1999-01-11"</a:t>
            </a:r>
          </a:p>
        </p:txBody>
      </p:sp>
    </p:spTree>
  </p:cSld>
  <p:clrMapOvr>
    <a:masterClrMapping/>
  </p:clrMapOvr>
  <p:transition xmlns:p14="http://schemas.microsoft.com/office/powerpoint/2010/main" spd="med" advClick="1"/>
</p:sld>
</file>

<file path=ppt/slides/slide8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677" name="lubridate.png" descr="lubridate.png"/>
          <p:cNvPicPr>
            <a:picLocks noChangeAspect="1"/>
          </p:cNvPicPr>
          <p:nvPr/>
        </p:nvPicPr>
        <p:blipFill>
          <a:blip r:embed="rId3">
            <a:extLst/>
          </a:blip>
          <a:stretch>
            <a:fillRect/>
          </a:stretch>
        </p:blipFill>
        <p:spPr>
          <a:xfrm>
            <a:off x="22452291" y="11722550"/>
            <a:ext cx="1536701" cy="1780986"/>
          </a:xfrm>
          <a:prstGeom prst="rect">
            <a:avLst/>
          </a:prstGeom>
          <a:ln w="12700">
            <a:miter lim="400000"/>
          </a:ln>
        </p:spPr>
      </p:pic>
      <p:sp>
        <p:nvSpPr>
          <p:cNvPr id="678" name="Accessing date time components"/>
          <p:cNvSpPr txBox="1"/>
          <p:nvPr/>
        </p:nvSpPr>
        <p:spPr>
          <a:xfrm>
            <a:off x="4007752" y="274768"/>
            <a:ext cx="16368496" cy="239686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defTabSz="543305">
              <a:defRPr sz="9300">
                <a:latin typeface="Source Sans Pro"/>
                <a:ea typeface="Source Sans Pro"/>
                <a:cs typeface="Source Sans Pro"/>
                <a:sym typeface="Source Sans Pro"/>
              </a:defRPr>
            </a:lvl1pPr>
          </a:lstStyle>
          <a:p>
            <a:pPr/>
            <a:r>
              <a:t>Accessing date time components</a:t>
            </a:r>
          </a:p>
        </p:txBody>
      </p:sp>
      <p:graphicFrame>
        <p:nvGraphicFramePr>
          <p:cNvPr id="679" name="Table 2-1-1-1-3"/>
          <p:cNvGraphicFramePr/>
          <p:nvPr/>
        </p:nvGraphicFramePr>
        <p:xfrm>
          <a:off x="4353524" y="2755542"/>
          <a:ext cx="10885932" cy="10205245"/>
        </p:xfrm>
        <a:graphic xmlns:a="http://schemas.openxmlformats.org/drawingml/2006/main">
          <a:graphicData uri="http://schemas.openxmlformats.org/drawingml/2006/table">
            <a:tbl>
              <a:tblPr firstCol="0" firstRow="1" lastCol="0" lastRow="0" bandCol="0" bandRow="0" rtl="0">
                <a:tableStyleId>{33BA23B1-9221-436E-865A-0063620EA4FD}</a:tableStyleId>
              </a:tblPr>
              <a:tblGrid>
                <a:gridCol w="3571128"/>
                <a:gridCol w="4228990"/>
                <a:gridCol w="7876831"/>
              </a:tblGrid>
              <a:tr h="923131">
                <a:tc>
                  <a:txBody>
                    <a:bodyPr/>
                    <a:lstStyle/>
                    <a:p>
                      <a:pPr defTabSz="914400">
                        <a:defRPr b="0" sz="1800">
                          <a:solidFill>
                            <a:srgbClr val="000000"/>
                          </a:solidFill>
                        </a:defRPr>
                      </a:pPr>
                      <a:r>
                        <a:rPr b="1" sz="4500">
                          <a:latin typeface="Source Sans Pro"/>
                          <a:ea typeface="Source Sans Pro"/>
                          <a:cs typeface="Source Sans Pro"/>
                          <a:sym typeface="Source Sans Pro"/>
                        </a:rPr>
                        <a:t>function</a:t>
                      </a:r>
                    </a:p>
                  </a:txBody>
                  <a:tcPr marL="50800" marR="50800" marT="50800" marB="50800" anchor="ctr" anchorCtr="0" horzOverflow="overflow">
                    <a:lnL w="50800">
                      <a:solidFill>
                        <a:srgbClr val="FFFFFF"/>
                      </a:solidFill>
                      <a:miter lim="400000"/>
                    </a:lnL>
                    <a:lnR w="50800">
                      <a:solidFill>
                        <a:srgbClr val="FFFFFF"/>
                      </a:solidFill>
                      <a:miter lim="400000"/>
                    </a:lnR>
                    <a:lnT w="50800">
                      <a:solidFill>
                        <a:srgbClr val="FFFFFF"/>
                      </a:solidFill>
                      <a:miter lim="400000"/>
                    </a:lnT>
                    <a:lnB w="50800">
                      <a:solidFill>
                        <a:srgbClr val="000000"/>
                      </a:solidFill>
                      <a:miter lim="400000"/>
                    </a:lnB>
                    <a:noFill/>
                  </a:tcPr>
                </a:tc>
                <a:tc>
                  <a:txBody>
                    <a:bodyPr/>
                    <a:lstStyle/>
                    <a:p>
                      <a:pPr defTabSz="914400">
                        <a:defRPr b="0" sz="1800">
                          <a:solidFill>
                            <a:srgbClr val="000000"/>
                          </a:solidFill>
                        </a:defRPr>
                      </a:pPr>
                      <a:r>
                        <a:rPr b="1" sz="4500">
                          <a:latin typeface="Source Sans Pro"/>
                          <a:ea typeface="Source Sans Pro"/>
                          <a:cs typeface="Source Sans Pro"/>
                          <a:sym typeface="Source Sans Pro"/>
                        </a:rPr>
                        <a:t>extracts</a:t>
                      </a:r>
                    </a:p>
                  </a:txBody>
                  <a:tcPr marL="50800" marR="50800" marT="50800" marB="50800" anchor="ctr" anchorCtr="0" horzOverflow="overflow">
                    <a:lnL w="50800">
                      <a:solidFill>
                        <a:srgbClr val="FFFFFF"/>
                      </a:solidFill>
                      <a:miter lim="400000"/>
                    </a:lnL>
                    <a:lnR w="50800">
                      <a:solidFill>
                        <a:srgbClr val="FFFFFF"/>
                      </a:solidFill>
                      <a:miter lim="400000"/>
                    </a:lnR>
                    <a:lnT w="50800">
                      <a:solidFill>
                        <a:srgbClr val="FFFFFF"/>
                      </a:solidFill>
                      <a:miter lim="400000"/>
                    </a:lnT>
                    <a:lnB w="50800">
                      <a:solidFill>
                        <a:srgbClr val="000000"/>
                      </a:solidFill>
                      <a:miter lim="400000"/>
                    </a:lnB>
                    <a:noFill/>
                  </a:tcPr>
                </a:tc>
                <a:tc>
                  <a:txBody>
                    <a:bodyPr/>
                    <a:lstStyle/>
                    <a:p>
                      <a:pPr defTabSz="914400">
                        <a:defRPr b="0" sz="1800">
                          <a:solidFill>
                            <a:srgbClr val="000000"/>
                          </a:solidFill>
                        </a:defRPr>
                      </a:pPr>
                      <a:r>
                        <a:rPr b="1" sz="4500">
                          <a:latin typeface="Source Sans Pro"/>
                          <a:ea typeface="Source Sans Pro"/>
                          <a:cs typeface="Source Sans Pro"/>
                          <a:sym typeface="Source Sans Pro"/>
                        </a:rPr>
                        <a:t>extra arguments</a:t>
                      </a:r>
                    </a:p>
                  </a:txBody>
                  <a:tcPr marL="50800" marR="50800" marT="50800" marB="50800" anchor="ctr" anchorCtr="0" horzOverflow="overflow">
                    <a:lnL w="50800">
                      <a:solidFill>
                        <a:srgbClr val="FFFFFF"/>
                      </a:solidFill>
                      <a:miter lim="400000"/>
                    </a:lnL>
                    <a:lnR w="50800">
                      <a:solidFill>
                        <a:srgbClr val="FFFFFF"/>
                      </a:solidFill>
                      <a:miter lim="400000"/>
                    </a:lnR>
                    <a:lnT w="50800">
                      <a:solidFill>
                        <a:srgbClr val="FFFFFF"/>
                      </a:solidFill>
                      <a:miter lim="400000"/>
                    </a:lnT>
                    <a:lnB w="50800">
                      <a:solidFill>
                        <a:srgbClr val="000000"/>
                      </a:solidFill>
                      <a:miter lim="400000"/>
                    </a:lnB>
                    <a:noFill/>
                  </a:tcPr>
                </a:tc>
              </a:tr>
              <a:tr h="923131">
                <a:tc>
                  <a:txBody>
                    <a:bodyPr/>
                    <a:lstStyle/>
                    <a:p>
                      <a:pPr defTabSz="914400">
                        <a:defRPr sz="1800"/>
                      </a:pPr>
                      <a:r>
                        <a:rPr sz="4500">
                          <a:latin typeface="Source Sans Pro"/>
                          <a:ea typeface="Source Sans Pro"/>
                          <a:cs typeface="Source Sans Pro"/>
                          <a:sym typeface="Source Sans Pro"/>
                        </a:rPr>
                        <a:t>year()</a:t>
                      </a:r>
                    </a:p>
                  </a:txBody>
                  <a:tcPr marL="50800" marR="50800" marT="50800" marB="50800" anchor="ctr" anchorCtr="0" horzOverflow="overflow">
                    <a:lnL w="50800">
                      <a:solidFill>
                        <a:srgbClr val="FFFFFF"/>
                      </a:solidFill>
                      <a:miter lim="400000"/>
                    </a:lnL>
                    <a:lnR w="50800">
                      <a:solidFill>
                        <a:srgbClr val="FFFFFF"/>
                      </a:solidFill>
                      <a:miter lim="400000"/>
                    </a:lnR>
                    <a:lnT w="50800">
                      <a:solidFill>
                        <a:srgbClr val="000000"/>
                      </a:solidFill>
                      <a:miter lim="400000"/>
                    </a:lnT>
                    <a:lnB w="50800">
                      <a:solidFill>
                        <a:srgbClr val="FFFFFF"/>
                      </a:solidFill>
                      <a:miter lim="400000"/>
                    </a:lnB>
                    <a:noFill/>
                  </a:tcPr>
                </a:tc>
                <a:tc>
                  <a:txBody>
                    <a:bodyPr/>
                    <a:lstStyle/>
                    <a:p>
                      <a:pPr defTabSz="914400">
                        <a:defRPr sz="1800"/>
                      </a:pPr>
                      <a:r>
                        <a:rPr sz="4500">
                          <a:latin typeface="Source Sans Pro"/>
                          <a:ea typeface="Source Sans Pro"/>
                          <a:cs typeface="Source Sans Pro"/>
                          <a:sym typeface="Source Sans Pro"/>
                        </a:rPr>
                        <a:t>year</a:t>
                      </a:r>
                    </a:p>
                  </a:txBody>
                  <a:tcPr marL="50800" marR="50800" marT="50800" marB="50800" anchor="ctr" anchorCtr="0" horzOverflow="overflow">
                    <a:lnL w="50800">
                      <a:solidFill>
                        <a:srgbClr val="FFFFFF"/>
                      </a:solidFill>
                      <a:miter lim="400000"/>
                    </a:lnL>
                    <a:lnR w="50800">
                      <a:solidFill>
                        <a:srgbClr val="FFFFFF"/>
                      </a:solidFill>
                      <a:miter lim="400000"/>
                    </a:lnR>
                    <a:lnT w="50800">
                      <a:solidFill>
                        <a:srgbClr val="000000"/>
                      </a:solidFill>
                      <a:miter lim="400000"/>
                    </a:lnT>
                    <a:lnB w="50800">
                      <a:solidFill>
                        <a:srgbClr val="FFFFFF"/>
                      </a:solidFill>
                      <a:miter lim="400000"/>
                    </a:lnB>
                    <a:noFill/>
                  </a:tcPr>
                </a:tc>
                <a:tc>
                  <a:txBody>
                    <a:bodyPr/>
                    <a:lstStyle/>
                    <a:p>
                      <a:pPr defTabSz="914400">
                        <a:defRPr sz="4500">
                          <a:latin typeface="Source Sans Pro"/>
                          <a:ea typeface="Source Sans Pro"/>
                          <a:cs typeface="Source Sans Pro"/>
                          <a:sym typeface="Source Sans Pro"/>
                        </a:defRPr>
                      </a:pPr>
                    </a:p>
                  </a:txBody>
                  <a:tcPr marL="50800" marR="50800" marT="50800" marB="50800" anchor="ctr" anchorCtr="0" horzOverflow="overflow">
                    <a:lnL w="50800">
                      <a:solidFill>
                        <a:srgbClr val="FFFFFF"/>
                      </a:solidFill>
                      <a:miter lim="400000"/>
                    </a:lnL>
                    <a:lnR w="50800">
                      <a:solidFill>
                        <a:srgbClr val="FFFFFF"/>
                      </a:solidFill>
                      <a:miter lim="400000"/>
                    </a:lnR>
                    <a:lnT w="50800">
                      <a:solidFill>
                        <a:srgbClr val="000000"/>
                      </a:solidFill>
                      <a:miter lim="400000"/>
                    </a:lnT>
                    <a:lnB w="50800">
                      <a:solidFill>
                        <a:srgbClr val="FFFFFF"/>
                      </a:solidFill>
                      <a:miter lim="400000"/>
                    </a:lnB>
                    <a:noFill/>
                  </a:tcPr>
                </a:tc>
              </a:tr>
              <a:tr h="923131">
                <a:tc>
                  <a:txBody>
                    <a:bodyPr/>
                    <a:lstStyle/>
                    <a:p>
                      <a:pPr defTabSz="914400">
                        <a:defRPr sz="1800"/>
                      </a:pPr>
                      <a:r>
                        <a:rPr sz="4500">
                          <a:latin typeface="Source Sans Pro"/>
                          <a:ea typeface="Source Sans Pro"/>
                          <a:cs typeface="Source Sans Pro"/>
                          <a:sym typeface="Source Sans Pro"/>
                        </a:rPr>
                        <a:t>month()</a:t>
                      </a:r>
                    </a:p>
                  </a:txBody>
                  <a:tcPr marL="50800" marR="50800" marT="50800" marB="50800" anchor="ctr" anchorCtr="0" horzOverflow="overflow">
                    <a:lnL w="50800">
                      <a:solidFill>
                        <a:srgbClr val="FFFFFF"/>
                      </a:solidFill>
                      <a:miter lim="400000"/>
                    </a:lnL>
                    <a:lnR w="50800">
                      <a:solidFill>
                        <a:srgbClr val="FFFFFF"/>
                      </a:solidFill>
                      <a:miter lim="400000"/>
                    </a:lnR>
                    <a:lnT w="50800">
                      <a:solidFill>
                        <a:srgbClr val="FFFFFF"/>
                      </a:solidFill>
                      <a:miter lim="400000"/>
                    </a:lnT>
                    <a:lnB w="50800">
                      <a:solidFill>
                        <a:srgbClr val="FFFFFF"/>
                      </a:solidFill>
                      <a:miter lim="400000"/>
                    </a:lnB>
                    <a:noFill/>
                  </a:tcPr>
                </a:tc>
                <a:tc>
                  <a:txBody>
                    <a:bodyPr/>
                    <a:lstStyle/>
                    <a:p>
                      <a:pPr defTabSz="914400">
                        <a:defRPr sz="1800"/>
                      </a:pPr>
                      <a:r>
                        <a:rPr sz="4500">
                          <a:latin typeface="Source Sans Pro"/>
                          <a:ea typeface="Source Sans Pro"/>
                          <a:cs typeface="Source Sans Pro"/>
                          <a:sym typeface="Source Sans Pro"/>
                        </a:rPr>
                        <a:t>month</a:t>
                      </a:r>
                    </a:p>
                  </a:txBody>
                  <a:tcPr marL="50800" marR="50800" marT="50800" marB="50800" anchor="ctr" anchorCtr="0" horzOverflow="overflow">
                    <a:lnL w="50800">
                      <a:solidFill>
                        <a:srgbClr val="FFFFFF"/>
                      </a:solidFill>
                      <a:miter lim="400000"/>
                    </a:lnL>
                    <a:lnR w="50800">
                      <a:solidFill>
                        <a:srgbClr val="FFFFFF"/>
                      </a:solidFill>
                      <a:miter lim="400000"/>
                    </a:lnR>
                    <a:lnT w="50800">
                      <a:solidFill>
                        <a:srgbClr val="FFFFFF"/>
                      </a:solidFill>
                      <a:miter lim="400000"/>
                    </a:lnT>
                    <a:lnB w="50800">
                      <a:solidFill>
                        <a:srgbClr val="FFFFFF"/>
                      </a:solidFill>
                      <a:miter lim="400000"/>
                    </a:lnB>
                    <a:noFill/>
                  </a:tcPr>
                </a:tc>
                <a:tc>
                  <a:txBody>
                    <a:bodyPr/>
                    <a:lstStyle/>
                    <a:p>
                      <a:pPr defTabSz="914400">
                        <a:defRPr sz="1800"/>
                      </a:pPr>
                      <a:r>
                        <a:rPr sz="4500">
                          <a:latin typeface="Source Sans Pro"/>
                          <a:ea typeface="Source Sans Pro"/>
                          <a:cs typeface="Source Sans Pro"/>
                          <a:sym typeface="Source Sans Pro"/>
                        </a:rPr>
                        <a:t>label = FALSE, abbr = TRUE</a:t>
                      </a:r>
                    </a:p>
                  </a:txBody>
                  <a:tcPr marL="50800" marR="50800" marT="50800" marB="50800" anchor="ctr" anchorCtr="0" horzOverflow="overflow">
                    <a:lnL w="50800">
                      <a:solidFill>
                        <a:srgbClr val="FFFFFF"/>
                      </a:solidFill>
                      <a:miter lim="400000"/>
                    </a:lnL>
                    <a:lnR w="50800">
                      <a:solidFill>
                        <a:srgbClr val="FFFFFF"/>
                      </a:solidFill>
                      <a:miter lim="400000"/>
                    </a:lnR>
                    <a:lnT w="50800">
                      <a:solidFill>
                        <a:srgbClr val="FFFFFF"/>
                      </a:solidFill>
                      <a:miter lim="400000"/>
                    </a:lnT>
                    <a:lnB w="50800">
                      <a:solidFill>
                        <a:srgbClr val="FFFFFF"/>
                      </a:solidFill>
                      <a:miter lim="400000"/>
                    </a:lnB>
                    <a:noFill/>
                  </a:tcPr>
                </a:tc>
              </a:tr>
              <a:tr h="923131">
                <a:tc>
                  <a:txBody>
                    <a:bodyPr/>
                    <a:lstStyle/>
                    <a:p>
                      <a:pPr defTabSz="914400">
                        <a:defRPr sz="1800"/>
                      </a:pPr>
                      <a:r>
                        <a:rPr sz="4500">
                          <a:latin typeface="Source Sans Pro"/>
                          <a:ea typeface="Source Sans Pro"/>
                          <a:cs typeface="Source Sans Pro"/>
                          <a:sym typeface="Source Sans Pro"/>
                        </a:rPr>
                        <a:t>week()</a:t>
                      </a:r>
                    </a:p>
                  </a:txBody>
                  <a:tcPr marL="50800" marR="50800" marT="50800" marB="50800" anchor="ctr" anchorCtr="0" horzOverflow="overflow">
                    <a:lnL w="50800">
                      <a:solidFill>
                        <a:srgbClr val="FFFFFF"/>
                      </a:solidFill>
                      <a:miter lim="400000"/>
                    </a:lnL>
                    <a:lnR w="50800">
                      <a:solidFill>
                        <a:srgbClr val="FFFFFF"/>
                      </a:solidFill>
                      <a:miter lim="400000"/>
                    </a:lnR>
                    <a:lnT w="50800">
                      <a:solidFill>
                        <a:srgbClr val="FFFFFF"/>
                      </a:solidFill>
                      <a:miter lim="400000"/>
                    </a:lnT>
                    <a:lnB w="50800">
                      <a:solidFill>
                        <a:srgbClr val="FFFFFF"/>
                      </a:solidFill>
                      <a:miter lim="400000"/>
                    </a:lnB>
                    <a:noFill/>
                  </a:tcPr>
                </a:tc>
                <a:tc>
                  <a:txBody>
                    <a:bodyPr/>
                    <a:lstStyle/>
                    <a:p>
                      <a:pPr defTabSz="914400">
                        <a:defRPr sz="1800"/>
                      </a:pPr>
                      <a:r>
                        <a:rPr sz="4500">
                          <a:latin typeface="Source Sans Pro"/>
                          <a:ea typeface="Source Sans Pro"/>
                          <a:cs typeface="Source Sans Pro"/>
                          <a:sym typeface="Source Sans Pro"/>
                        </a:rPr>
                        <a:t>week</a:t>
                      </a:r>
                    </a:p>
                  </a:txBody>
                  <a:tcPr marL="50800" marR="50800" marT="50800" marB="50800" anchor="ctr" anchorCtr="0" horzOverflow="overflow">
                    <a:lnL w="50800">
                      <a:solidFill>
                        <a:srgbClr val="FFFFFF"/>
                      </a:solidFill>
                      <a:miter lim="400000"/>
                    </a:lnL>
                    <a:lnR w="50800">
                      <a:solidFill>
                        <a:srgbClr val="FFFFFF"/>
                      </a:solidFill>
                      <a:miter lim="400000"/>
                    </a:lnR>
                    <a:lnT w="50800">
                      <a:solidFill>
                        <a:srgbClr val="FFFFFF"/>
                      </a:solidFill>
                      <a:miter lim="400000"/>
                    </a:lnT>
                    <a:lnB w="50800">
                      <a:solidFill>
                        <a:srgbClr val="FFFFFF"/>
                      </a:solidFill>
                      <a:miter lim="400000"/>
                    </a:lnB>
                    <a:noFill/>
                  </a:tcPr>
                </a:tc>
                <a:tc>
                  <a:txBody>
                    <a:bodyPr/>
                    <a:lstStyle/>
                    <a:p>
                      <a:pPr defTabSz="914400">
                        <a:defRPr sz="4500">
                          <a:latin typeface="Source Sans Pro"/>
                          <a:ea typeface="Source Sans Pro"/>
                          <a:cs typeface="Source Sans Pro"/>
                          <a:sym typeface="Source Sans Pro"/>
                        </a:defRPr>
                      </a:pPr>
                    </a:p>
                  </a:txBody>
                  <a:tcPr marL="50800" marR="50800" marT="50800" marB="50800" anchor="ctr" anchorCtr="0" horzOverflow="overflow">
                    <a:lnL w="50800">
                      <a:solidFill>
                        <a:srgbClr val="FFFFFF"/>
                      </a:solidFill>
                      <a:miter lim="400000"/>
                    </a:lnL>
                    <a:lnR w="50800">
                      <a:solidFill>
                        <a:srgbClr val="FFFFFF"/>
                      </a:solidFill>
                      <a:miter lim="400000"/>
                    </a:lnR>
                    <a:lnT w="50800">
                      <a:solidFill>
                        <a:srgbClr val="FFFFFF"/>
                      </a:solidFill>
                      <a:miter lim="400000"/>
                    </a:lnT>
                    <a:lnB w="50800">
                      <a:solidFill>
                        <a:srgbClr val="FFFFFF"/>
                      </a:solidFill>
                      <a:miter lim="400000"/>
                    </a:lnB>
                    <a:noFill/>
                  </a:tcPr>
                </a:tc>
              </a:tr>
              <a:tr h="923131">
                <a:tc>
                  <a:txBody>
                    <a:bodyPr/>
                    <a:lstStyle/>
                    <a:p>
                      <a:pPr defTabSz="914400">
                        <a:defRPr sz="1800"/>
                      </a:pPr>
                      <a:r>
                        <a:rPr sz="4500">
                          <a:latin typeface="Source Sans Pro"/>
                          <a:ea typeface="Source Sans Pro"/>
                          <a:cs typeface="Source Sans Pro"/>
                          <a:sym typeface="Source Sans Pro"/>
                        </a:rPr>
                        <a:t>day()</a:t>
                      </a:r>
                    </a:p>
                  </a:txBody>
                  <a:tcPr marL="50800" marR="50800" marT="50800" marB="50800" anchor="ctr" anchorCtr="0" horzOverflow="overflow">
                    <a:lnL w="50800">
                      <a:solidFill>
                        <a:srgbClr val="FFFFFF"/>
                      </a:solidFill>
                      <a:miter lim="400000"/>
                    </a:lnL>
                    <a:lnR w="50800">
                      <a:solidFill>
                        <a:srgbClr val="FFFFFF"/>
                      </a:solidFill>
                      <a:miter lim="400000"/>
                    </a:lnR>
                    <a:lnT w="50800">
                      <a:solidFill>
                        <a:srgbClr val="FFFFFF"/>
                      </a:solidFill>
                      <a:miter lim="400000"/>
                    </a:lnT>
                    <a:lnB w="50800">
                      <a:solidFill>
                        <a:srgbClr val="FFFFFF"/>
                      </a:solidFill>
                      <a:miter lim="400000"/>
                    </a:lnB>
                    <a:noFill/>
                  </a:tcPr>
                </a:tc>
                <a:tc>
                  <a:txBody>
                    <a:bodyPr/>
                    <a:lstStyle/>
                    <a:p>
                      <a:pPr defTabSz="914400">
                        <a:defRPr sz="1800"/>
                      </a:pPr>
                      <a:r>
                        <a:rPr sz="4500">
                          <a:latin typeface="Source Sans Pro"/>
                          <a:ea typeface="Source Sans Pro"/>
                          <a:cs typeface="Source Sans Pro"/>
                          <a:sym typeface="Source Sans Pro"/>
                        </a:rPr>
                        <a:t>day of month</a:t>
                      </a:r>
                    </a:p>
                  </a:txBody>
                  <a:tcPr marL="50800" marR="50800" marT="50800" marB="50800" anchor="ctr" anchorCtr="0" horzOverflow="overflow">
                    <a:lnL w="50800">
                      <a:solidFill>
                        <a:srgbClr val="FFFFFF"/>
                      </a:solidFill>
                      <a:miter lim="400000"/>
                    </a:lnL>
                    <a:lnR w="50800">
                      <a:solidFill>
                        <a:srgbClr val="FFFFFF"/>
                      </a:solidFill>
                      <a:miter lim="400000"/>
                    </a:lnR>
                    <a:lnT w="50800">
                      <a:solidFill>
                        <a:srgbClr val="FFFFFF"/>
                      </a:solidFill>
                      <a:miter lim="400000"/>
                    </a:lnT>
                    <a:lnB w="50800">
                      <a:solidFill>
                        <a:srgbClr val="FFFFFF"/>
                      </a:solidFill>
                      <a:miter lim="400000"/>
                    </a:lnB>
                    <a:noFill/>
                  </a:tcPr>
                </a:tc>
                <a:tc>
                  <a:txBody>
                    <a:bodyPr/>
                    <a:lstStyle/>
                    <a:p>
                      <a:pPr defTabSz="914400">
                        <a:defRPr sz="4500">
                          <a:latin typeface="Source Sans Pro"/>
                          <a:ea typeface="Source Sans Pro"/>
                          <a:cs typeface="Source Sans Pro"/>
                          <a:sym typeface="Source Sans Pro"/>
                        </a:defRPr>
                      </a:pPr>
                    </a:p>
                  </a:txBody>
                  <a:tcPr marL="50800" marR="50800" marT="50800" marB="50800" anchor="ctr" anchorCtr="0" horzOverflow="overflow">
                    <a:lnL w="50800">
                      <a:solidFill>
                        <a:srgbClr val="FFFFFF"/>
                      </a:solidFill>
                      <a:miter lim="400000"/>
                    </a:lnL>
                    <a:lnR w="50800">
                      <a:solidFill>
                        <a:srgbClr val="FFFFFF"/>
                      </a:solidFill>
                      <a:miter lim="400000"/>
                    </a:lnR>
                    <a:lnT w="50800">
                      <a:solidFill>
                        <a:srgbClr val="FFFFFF"/>
                      </a:solidFill>
                      <a:miter lim="400000"/>
                    </a:lnT>
                    <a:lnB w="50800">
                      <a:solidFill>
                        <a:srgbClr val="FFFFFF"/>
                      </a:solidFill>
                      <a:miter lim="400000"/>
                    </a:lnB>
                    <a:noFill/>
                  </a:tcPr>
                </a:tc>
              </a:tr>
              <a:tr h="923131">
                <a:tc>
                  <a:txBody>
                    <a:bodyPr/>
                    <a:lstStyle/>
                    <a:p>
                      <a:pPr defTabSz="914400">
                        <a:defRPr sz="1800"/>
                      </a:pPr>
                      <a:r>
                        <a:rPr sz="4500">
                          <a:latin typeface="Source Sans Pro"/>
                          <a:ea typeface="Source Sans Pro"/>
                          <a:cs typeface="Source Sans Pro"/>
                          <a:sym typeface="Source Sans Pro"/>
                        </a:rPr>
                        <a:t>wday()</a:t>
                      </a:r>
                    </a:p>
                  </a:txBody>
                  <a:tcPr marL="50800" marR="50800" marT="50800" marB="50800" anchor="ctr" anchorCtr="0" horzOverflow="overflow">
                    <a:lnL w="50800">
                      <a:solidFill>
                        <a:srgbClr val="FFFFFF"/>
                      </a:solidFill>
                      <a:miter lim="400000"/>
                    </a:lnL>
                    <a:lnR w="50800">
                      <a:solidFill>
                        <a:srgbClr val="FFFFFF"/>
                      </a:solidFill>
                      <a:miter lim="400000"/>
                    </a:lnR>
                    <a:lnT w="50800">
                      <a:solidFill>
                        <a:srgbClr val="FFFFFF"/>
                      </a:solidFill>
                      <a:miter lim="400000"/>
                    </a:lnT>
                    <a:lnB w="50800">
                      <a:solidFill>
                        <a:srgbClr val="FFFFFF"/>
                      </a:solidFill>
                      <a:miter lim="400000"/>
                    </a:lnB>
                    <a:noFill/>
                  </a:tcPr>
                </a:tc>
                <a:tc>
                  <a:txBody>
                    <a:bodyPr/>
                    <a:lstStyle/>
                    <a:p>
                      <a:pPr defTabSz="914400">
                        <a:defRPr sz="1800"/>
                      </a:pPr>
                      <a:r>
                        <a:rPr sz="4500">
                          <a:latin typeface="Source Sans Pro"/>
                          <a:ea typeface="Source Sans Pro"/>
                          <a:cs typeface="Source Sans Pro"/>
                          <a:sym typeface="Source Sans Pro"/>
                        </a:rPr>
                        <a:t>day of week</a:t>
                      </a:r>
                    </a:p>
                  </a:txBody>
                  <a:tcPr marL="50800" marR="50800" marT="50800" marB="50800" anchor="ctr" anchorCtr="0" horzOverflow="overflow">
                    <a:lnL w="50800">
                      <a:solidFill>
                        <a:srgbClr val="FFFFFF"/>
                      </a:solidFill>
                      <a:miter lim="400000"/>
                    </a:lnL>
                    <a:lnR w="50800">
                      <a:solidFill>
                        <a:srgbClr val="FFFFFF"/>
                      </a:solidFill>
                      <a:miter lim="400000"/>
                    </a:lnR>
                    <a:lnT w="50800">
                      <a:solidFill>
                        <a:srgbClr val="FFFFFF"/>
                      </a:solidFill>
                      <a:miter lim="400000"/>
                    </a:lnT>
                    <a:lnB w="50800">
                      <a:solidFill>
                        <a:srgbClr val="FFFFFF"/>
                      </a:solidFill>
                      <a:miter lim="400000"/>
                    </a:lnB>
                    <a:noFill/>
                  </a:tcPr>
                </a:tc>
                <a:tc>
                  <a:txBody>
                    <a:bodyPr/>
                    <a:lstStyle/>
                    <a:p>
                      <a:pPr defTabSz="914400">
                        <a:defRPr sz="1800"/>
                      </a:pPr>
                      <a:r>
                        <a:rPr sz="4500">
                          <a:latin typeface="Source Sans Pro"/>
                          <a:ea typeface="Source Sans Pro"/>
                          <a:cs typeface="Source Sans Pro"/>
                          <a:sym typeface="Source Sans Pro"/>
                        </a:rPr>
                        <a:t>label = FALSE, abbr = TRUE</a:t>
                      </a:r>
                    </a:p>
                  </a:txBody>
                  <a:tcPr marL="50800" marR="50800" marT="50800" marB="50800" anchor="ctr" anchorCtr="0" horzOverflow="overflow">
                    <a:lnL w="50800">
                      <a:solidFill>
                        <a:srgbClr val="FFFFFF"/>
                      </a:solidFill>
                      <a:miter lim="400000"/>
                    </a:lnL>
                    <a:lnR w="50800">
                      <a:solidFill>
                        <a:srgbClr val="FFFFFF"/>
                      </a:solidFill>
                      <a:miter lim="400000"/>
                    </a:lnR>
                    <a:lnT w="50800">
                      <a:solidFill>
                        <a:srgbClr val="FFFFFF"/>
                      </a:solidFill>
                      <a:miter lim="400000"/>
                    </a:lnT>
                    <a:lnB w="50800">
                      <a:solidFill>
                        <a:srgbClr val="FFFFFF"/>
                      </a:solidFill>
                      <a:miter lim="400000"/>
                    </a:lnB>
                    <a:noFill/>
                  </a:tcPr>
                </a:tc>
              </a:tr>
              <a:tr h="923131">
                <a:tc>
                  <a:txBody>
                    <a:bodyPr/>
                    <a:lstStyle/>
                    <a:p>
                      <a:pPr defTabSz="914400">
                        <a:defRPr sz="1800"/>
                      </a:pPr>
                      <a:r>
                        <a:rPr sz="4500">
                          <a:latin typeface="Source Sans Pro"/>
                          <a:ea typeface="Source Sans Pro"/>
                          <a:cs typeface="Source Sans Pro"/>
                          <a:sym typeface="Source Sans Pro"/>
                        </a:rPr>
                        <a:t>qday()</a:t>
                      </a:r>
                    </a:p>
                  </a:txBody>
                  <a:tcPr marL="50800" marR="50800" marT="50800" marB="50800" anchor="ctr" anchorCtr="0" horzOverflow="overflow">
                    <a:lnL w="50800">
                      <a:solidFill>
                        <a:srgbClr val="FFFFFF"/>
                      </a:solidFill>
                      <a:miter lim="400000"/>
                    </a:lnL>
                    <a:lnR w="50800">
                      <a:solidFill>
                        <a:srgbClr val="FFFFFF"/>
                      </a:solidFill>
                      <a:miter lim="400000"/>
                    </a:lnR>
                    <a:lnT w="50800">
                      <a:solidFill>
                        <a:srgbClr val="FFFFFF"/>
                      </a:solidFill>
                      <a:miter lim="400000"/>
                    </a:lnT>
                    <a:lnB w="50800">
                      <a:solidFill>
                        <a:srgbClr val="FFFFFF"/>
                      </a:solidFill>
                      <a:miter lim="400000"/>
                    </a:lnB>
                    <a:noFill/>
                  </a:tcPr>
                </a:tc>
                <a:tc>
                  <a:txBody>
                    <a:bodyPr/>
                    <a:lstStyle/>
                    <a:p>
                      <a:pPr defTabSz="914400">
                        <a:defRPr sz="1800"/>
                      </a:pPr>
                      <a:r>
                        <a:rPr sz="4500">
                          <a:latin typeface="Source Sans Pro"/>
                          <a:ea typeface="Source Sans Pro"/>
                          <a:cs typeface="Source Sans Pro"/>
                          <a:sym typeface="Source Sans Pro"/>
                        </a:rPr>
                        <a:t>day of quarter</a:t>
                      </a:r>
                    </a:p>
                  </a:txBody>
                  <a:tcPr marL="50800" marR="50800" marT="50800" marB="50800" anchor="ctr" anchorCtr="0" horzOverflow="overflow">
                    <a:lnL w="50800">
                      <a:solidFill>
                        <a:srgbClr val="FFFFFF"/>
                      </a:solidFill>
                      <a:miter lim="400000"/>
                    </a:lnL>
                    <a:lnR w="50800">
                      <a:solidFill>
                        <a:srgbClr val="FFFFFF"/>
                      </a:solidFill>
                      <a:miter lim="400000"/>
                    </a:lnR>
                    <a:lnT w="50800">
                      <a:solidFill>
                        <a:srgbClr val="FFFFFF"/>
                      </a:solidFill>
                      <a:miter lim="400000"/>
                    </a:lnT>
                    <a:lnB w="50800">
                      <a:solidFill>
                        <a:srgbClr val="FFFFFF"/>
                      </a:solidFill>
                      <a:miter lim="400000"/>
                    </a:lnB>
                    <a:noFill/>
                  </a:tcPr>
                </a:tc>
                <a:tc>
                  <a:txBody>
                    <a:bodyPr/>
                    <a:lstStyle/>
                    <a:p>
                      <a:pPr defTabSz="914400">
                        <a:defRPr sz="4500">
                          <a:latin typeface="Source Sans Pro"/>
                          <a:ea typeface="Source Sans Pro"/>
                          <a:cs typeface="Source Sans Pro"/>
                          <a:sym typeface="Source Sans Pro"/>
                        </a:defRPr>
                      </a:pPr>
                    </a:p>
                  </a:txBody>
                  <a:tcPr marL="50800" marR="50800" marT="50800" marB="50800" anchor="ctr" anchorCtr="0" horzOverflow="overflow">
                    <a:lnL w="50800">
                      <a:solidFill>
                        <a:srgbClr val="FFFFFF"/>
                      </a:solidFill>
                      <a:miter lim="400000"/>
                    </a:lnL>
                    <a:lnR w="50800">
                      <a:solidFill>
                        <a:srgbClr val="FFFFFF"/>
                      </a:solidFill>
                      <a:miter lim="400000"/>
                    </a:lnR>
                    <a:lnT w="50800">
                      <a:solidFill>
                        <a:srgbClr val="FFFFFF"/>
                      </a:solidFill>
                      <a:miter lim="400000"/>
                    </a:lnT>
                    <a:lnB w="50800">
                      <a:solidFill>
                        <a:srgbClr val="FFFFFF"/>
                      </a:solidFill>
                      <a:miter lim="400000"/>
                    </a:lnB>
                    <a:noFill/>
                  </a:tcPr>
                </a:tc>
              </a:tr>
              <a:tr h="923131">
                <a:tc>
                  <a:txBody>
                    <a:bodyPr/>
                    <a:lstStyle/>
                    <a:p>
                      <a:pPr defTabSz="914400">
                        <a:defRPr sz="1800"/>
                      </a:pPr>
                      <a:r>
                        <a:rPr sz="4500">
                          <a:latin typeface="Source Sans Pro"/>
                          <a:ea typeface="Source Sans Pro"/>
                          <a:cs typeface="Source Sans Pro"/>
                          <a:sym typeface="Source Sans Pro"/>
                        </a:rPr>
                        <a:t>yday()</a:t>
                      </a:r>
                    </a:p>
                  </a:txBody>
                  <a:tcPr marL="50800" marR="50800" marT="50800" marB="50800" anchor="ctr" anchorCtr="0" horzOverflow="overflow">
                    <a:lnL w="50800">
                      <a:solidFill>
                        <a:srgbClr val="FFFFFF"/>
                      </a:solidFill>
                      <a:miter lim="400000"/>
                    </a:lnL>
                    <a:lnR w="50800">
                      <a:solidFill>
                        <a:srgbClr val="FFFFFF"/>
                      </a:solidFill>
                      <a:miter lim="400000"/>
                    </a:lnR>
                    <a:lnT w="50800">
                      <a:solidFill>
                        <a:srgbClr val="FFFFFF"/>
                      </a:solidFill>
                      <a:miter lim="400000"/>
                    </a:lnT>
                    <a:lnB w="50800">
                      <a:solidFill>
                        <a:srgbClr val="FFFFFF"/>
                      </a:solidFill>
                      <a:miter lim="400000"/>
                    </a:lnB>
                    <a:noFill/>
                  </a:tcPr>
                </a:tc>
                <a:tc>
                  <a:txBody>
                    <a:bodyPr/>
                    <a:lstStyle/>
                    <a:p>
                      <a:pPr defTabSz="914400">
                        <a:defRPr sz="1800"/>
                      </a:pPr>
                      <a:r>
                        <a:rPr sz="4500">
                          <a:latin typeface="Source Sans Pro"/>
                          <a:ea typeface="Source Sans Pro"/>
                          <a:cs typeface="Source Sans Pro"/>
                          <a:sym typeface="Source Sans Pro"/>
                        </a:rPr>
                        <a:t>day of year</a:t>
                      </a:r>
                    </a:p>
                  </a:txBody>
                  <a:tcPr marL="50800" marR="50800" marT="50800" marB="50800" anchor="ctr" anchorCtr="0" horzOverflow="overflow">
                    <a:lnL w="50800">
                      <a:solidFill>
                        <a:srgbClr val="FFFFFF"/>
                      </a:solidFill>
                      <a:miter lim="400000"/>
                    </a:lnL>
                    <a:lnR w="50800">
                      <a:solidFill>
                        <a:srgbClr val="FFFFFF"/>
                      </a:solidFill>
                      <a:miter lim="400000"/>
                    </a:lnR>
                    <a:lnT w="50800">
                      <a:solidFill>
                        <a:srgbClr val="FFFFFF"/>
                      </a:solidFill>
                      <a:miter lim="400000"/>
                    </a:lnT>
                    <a:lnB w="50800">
                      <a:solidFill>
                        <a:srgbClr val="FFFFFF"/>
                      </a:solidFill>
                      <a:miter lim="400000"/>
                    </a:lnB>
                    <a:noFill/>
                  </a:tcPr>
                </a:tc>
                <a:tc>
                  <a:txBody>
                    <a:bodyPr/>
                    <a:lstStyle/>
                    <a:p>
                      <a:pPr defTabSz="914400">
                        <a:defRPr sz="4500">
                          <a:latin typeface="Source Sans Pro"/>
                          <a:ea typeface="Source Sans Pro"/>
                          <a:cs typeface="Source Sans Pro"/>
                          <a:sym typeface="Source Sans Pro"/>
                        </a:defRPr>
                      </a:pPr>
                    </a:p>
                  </a:txBody>
                  <a:tcPr marL="50800" marR="50800" marT="50800" marB="50800" anchor="ctr" anchorCtr="0" horzOverflow="overflow">
                    <a:lnL w="50800">
                      <a:solidFill>
                        <a:srgbClr val="FFFFFF"/>
                      </a:solidFill>
                      <a:miter lim="400000"/>
                    </a:lnL>
                    <a:lnR w="50800">
                      <a:solidFill>
                        <a:srgbClr val="FFFFFF"/>
                      </a:solidFill>
                      <a:miter lim="400000"/>
                    </a:lnR>
                    <a:lnT w="50800">
                      <a:solidFill>
                        <a:srgbClr val="FFFFFF"/>
                      </a:solidFill>
                      <a:miter lim="400000"/>
                    </a:lnT>
                    <a:lnB w="50800">
                      <a:solidFill>
                        <a:srgbClr val="FFFFFF"/>
                      </a:solidFill>
                      <a:miter lim="400000"/>
                    </a:lnB>
                    <a:noFill/>
                  </a:tcPr>
                </a:tc>
              </a:tr>
              <a:tr h="923131">
                <a:tc>
                  <a:txBody>
                    <a:bodyPr/>
                    <a:lstStyle/>
                    <a:p>
                      <a:pPr defTabSz="914400">
                        <a:defRPr sz="1800"/>
                      </a:pPr>
                      <a:r>
                        <a:rPr sz="4500">
                          <a:latin typeface="Source Sans Pro"/>
                          <a:ea typeface="Source Sans Pro"/>
                          <a:cs typeface="Source Sans Pro"/>
                          <a:sym typeface="Source Sans Pro"/>
                        </a:rPr>
                        <a:t>hour()</a:t>
                      </a:r>
                    </a:p>
                  </a:txBody>
                  <a:tcPr marL="50800" marR="50800" marT="50800" marB="50800" anchor="ctr" anchorCtr="0" horzOverflow="overflow">
                    <a:lnL w="50800">
                      <a:solidFill>
                        <a:srgbClr val="FFFFFF"/>
                      </a:solidFill>
                      <a:miter lim="400000"/>
                    </a:lnL>
                    <a:lnR w="50800">
                      <a:solidFill>
                        <a:srgbClr val="FFFFFF"/>
                      </a:solidFill>
                      <a:miter lim="400000"/>
                    </a:lnR>
                    <a:lnT w="50800">
                      <a:solidFill>
                        <a:srgbClr val="FFFFFF"/>
                      </a:solidFill>
                      <a:miter lim="400000"/>
                    </a:lnT>
                    <a:lnB w="50800">
                      <a:solidFill>
                        <a:srgbClr val="FFFFFF"/>
                      </a:solidFill>
                      <a:miter lim="400000"/>
                    </a:lnB>
                    <a:noFill/>
                  </a:tcPr>
                </a:tc>
                <a:tc>
                  <a:txBody>
                    <a:bodyPr/>
                    <a:lstStyle/>
                    <a:p>
                      <a:pPr defTabSz="914400">
                        <a:defRPr sz="1800"/>
                      </a:pPr>
                      <a:r>
                        <a:rPr sz="4500">
                          <a:latin typeface="Source Sans Pro"/>
                          <a:ea typeface="Source Sans Pro"/>
                          <a:cs typeface="Source Sans Pro"/>
                          <a:sym typeface="Source Sans Pro"/>
                        </a:rPr>
                        <a:t>hour</a:t>
                      </a:r>
                    </a:p>
                  </a:txBody>
                  <a:tcPr marL="50800" marR="50800" marT="50800" marB="50800" anchor="ctr" anchorCtr="0" horzOverflow="overflow">
                    <a:lnL w="50800">
                      <a:solidFill>
                        <a:srgbClr val="FFFFFF"/>
                      </a:solidFill>
                      <a:miter lim="400000"/>
                    </a:lnL>
                    <a:lnR w="50800">
                      <a:solidFill>
                        <a:srgbClr val="FFFFFF"/>
                      </a:solidFill>
                      <a:miter lim="400000"/>
                    </a:lnR>
                    <a:lnT w="50800">
                      <a:solidFill>
                        <a:srgbClr val="FFFFFF"/>
                      </a:solidFill>
                      <a:miter lim="400000"/>
                    </a:lnT>
                    <a:lnB w="50800">
                      <a:solidFill>
                        <a:srgbClr val="FFFFFF"/>
                      </a:solidFill>
                      <a:miter lim="400000"/>
                    </a:lnB>
                    <a:noFill/>
                  </a:tcPr>
                </a:tc>
                <a:tc>
                  <a:txBody>
                    <a:bodyPr/>
                    <a:lstStyle/>
                    <a:p>
                      <a:pPr defTabSz="914400">
                        <a:defRPr sz="4500">
                          <a:latin typeface="Source Sans Pro"/>
                          <a:ea typeface="Source Sans Pro"/>
                          <a:cs typeface="Source Sans Pro"/>
                          <a:sym typeface="Source Sans Pro"/>
                        </a:defRPr>
                      </a:pPr>
                    </a:p>
                  </a:txBody>
                  <a:tcPr marL="50800" marR="50800" marT="50800" marB="50800" anchor="ctr" anchorCtr="0" horzOverflow="overflow">
                    <a:lnL w="50800">
                      <a:solidFill>
                        <a:srgbClr val="FFFFFF"/>
                      </a:solidFill>
                      <a:miter lim="400000"/>
                    </a:lnL>
                    <a:lnR w="50800">
                      <a:solidFill>
                        <a:srgbClr val="FFFFFF"/>
                      </a:solidFill>
                      <a:miter lim="400000"/>
                    </a:lnR>
                    <a:lnT w="50800">
                      <a:solidFill>
                        <a:srgbClr val="FFFFFF"/>
                      </a:solidFill>
                      <a:miter lim="400000"/>
                    </a:lnT>
                    <a:lnB w="50800">
                      <a:solidFill>
                        <a:srgbClr val="FFFFFF"/>
                      </a:solidFill>
                      <a:miter lim="400000"/>
                    </a:lnB>
                    <a:noFill/>
                  </a:tcPr>
                </a:tc>
              </a:tr>
              <a:tr h="923131">
                <a:tc>
                  <a:txBody>
                    <a:bodyPr/>
                    <a:lstStyle/>
                    <a:p>
                      <a:pPr defTabSz="914400">
                        <a:defRPr sz="1800"/>
                      </a:pPr>
                      <a:r>
                        <a:rPr sz="4500">
                          <a:latin typeface="Source Sans Pro"/>
                          <a:ea typeface="Source Sans Pro"/>
                          <a:cs typeface="Source Sans Pro"/>
                          <a:sym typeface="Source Sans Pro"/>
                        </a:rPr>
                        <a:t>minute()</a:t>
                      </a:r>
                    </a:p>
                  </a:txBody>
                  <a:tcPr marL="50800" marR="50800" marT="50800" marB="50800" anchor="ctr" anchorCtr="0" horzOverflow="overflow">
                    <a:lnL w="50800">
                      <a:solidFill>
                        <a:srgbClr val="FFFFFF"/>
                      </a:solidFill>
                      <a:miter lim="400000"/>
                    </a:lnL>
                    <a:lnR w="50800">
                      <a:solidFill>
                        <a:srgbClr val="FFFFFF"/>
                      </a:solidFill>
                      <a:miter lim="400000"/>
                    </a:lnR>
                    <a:lnT w="50800">
                      <a:solidFill>
                        <a:srgbClr val="FFFFFF"/>
                      </a:solidFill>
                      <a:miter lim="400000"/>
                    </a:lnT>
                    <a:lnB w="50800">
                      <a:solidFill>
                        <a:srgbClr val="FFFFFF"/>
                      </a:solidFill>
                      <a:miter lim="400000"/>
                    </a:lnB>
                    <a:noFill/>
                  </a:tcPr>
                </a:tc>
                <a:tc>
                  <a:txBody>
                    <a:bodyPr/>
                    <a:lstStyle/>
                    <a:p>
                      <a:pPr defTabSz="914400">
                        <a:defRPr sz="1800"/>
                      </a:pPr>
                      <a:r>
                        <a:rPr sz="4500">
                          <a:latin typeface="Source Sans Pro"/>
                          <a:ea typeface="Source Sans Pro"/>
                          <a:cs typeface="Source Sans Pro"/>
                          <a:sym typeface="Source Sans Pro"/>
                        </a:rPr>
                        <a:t>minute</a:t>
                      </a:r>
                    </a:p>
                  </a:txBody>
                  <a:tcPr marL="50800" marR="50800" marT="50800" marB="50800" anchor="ctr" anchorCtr="0" horzOverflow="overflow">
                    <a:lnL w="50800">
                      <a:solidFill>
                        <a:srgbClr val="FFFFFF"/>
                      </a:solidFill>
                      <a:miter lim="400000"/>
                    </a:lnL>
                    <a:lnR w="50800">
                      <a:solidFill>
                        <a:srgbClr val="FFFFFF"/>
                      </a:solidFill>
                      <a:miter lim="400000"/>
                    </a:lnR>
                    <a:lnT w="50800">
                      <a:solidFill>
                        <a:srgbClr val="FFFFFF"/>
                      </a:solidFill>
                      <a:miter lim="400000"/>
                    </a:lnT>
                    <a:lnB w="50800">
                      <a:solidFill>
                        <a:srgbClr val="FFFFFF"/>
                      </a:solidFill>
                      <a:miter lim="400000"/>
                    </a:lnB>
                    <a:noFill/>
                  </a:tcPr>
                </a:tc>
                <a:tc>
                  <a:txBody>
                    <a:bodyPr/>
                    <a:lstStyle/>
                    <a:p>
                      <a:pPr defTabSz="914400">
                        <a:defRPr sz="4500">
                          <a:latin typeface="Source Sans Pro"/>
                          <a:ea typeface="Source Sans Pro"/>
                          <a:cs typeface="Source Sans Pro"/>
                          <a:sym typeface="Source Sans Pro"/>
                        </a:defRPr>
                      </a:pPr>
                    </a:p>
                  </a:txBody>
                  <a:tcPr marL="50800" marR="50800" marT="50800" marB="50800" anchor="ctr" anchorCtr="0" horzOverflow="overflow">
                    <a:lnL w="50800">
                      <a:solidFill>
                        <a:srgbClr val="FFFFFF"/>
                      </a:solidFill>
                      <a:miter lim="400000"/>
                    </a:lnL>
                    <a:lnR w="50800">
                      <a:solidFill>
                        <a:srgbClr val="FFFFFF"/>
                      </a:solidFill>
                      <a:miter lim="400000"/>
                    </a:lnR>
                    <a:lnT w="50800">
                      <a:solidFill>
                        <a:srgbClr val="FFFFFF"/>
                      </a:solidFill>
                      <a:miter lim="400000"/>
                    </a:lnT>
                    <a:lnB w="50800">
                      <a:solidFill>
                        <a:srgbClr val="FFFFFF"/>
                      </a:solidFill>
                      <a:miter lim="400000"/>
                    </a:lnB>
                    <a:noFill/>
                  </a:tcPr>
                </a:tc>
              </a:tr>
              <a:tr h="923131">
                <a:tc>
                  <a:txBody>
                    <a:bodyPr/>
                    <a:lstStyle/>
                    <a:p>
                      <a:pPr defTabSz="914400">
                        <a:defRPr sz="1800"/>
                      </a:pPr>
                      <a:r>
                        <a:rPr sz="4500">
                          <a:latin typeface="Source Sans Pro"/>
                          <a:ea typeface="Source Sans Pro"/>
                          <a:cs typeface="Source Sans Pro"/>
                          <a:sym typeface="Source Sans Pro"/>
                        </a:rPr>
                        <a:t>second()</a:t>
                      </a:r>
                    </a:p>
                  </a:txBody>
                  <a:tcPr marL="50800" marR="50800" marT="50800" marB="50800" anchor="ctr" anchorCtr="0" horzOverflow="overflow">
                    <a:lnL w="50800">
                      <a:solidFill>
                        <a:srgbClr val="FFFFFF"/>
                      </a:solidFill>
                      <a:miter lim="400000"/>
                    </a:lnL>
                    <a:lnR w="50800">
                      <a:solidFill>
                        <a:srgbClr val="FFFFFF"/>
                      </a:solidFill>
                      <a:miter lim="400000"/>
                    </a:lnR>
                    <a:lnT w="50800">
                      <a:solidFill>
                        <a:srgbClr val="FFFFFF"/>
                      </a:solidFill>
                      <a:miter lim="400000"/>
                    </a:lnT>
                    <a:lnB w="50800">
                      <a:solidFill>
                        <a:srgbClr val="FFFFFF"/>
                      </a:solidFill>
                      <a:miter lim="400000"/>
                    </a:lnB>
                    <a:noFill/>
                  </a:tcPr>
                </a:tc>
                <a:tc>
                  <a:txBody>
                    <a:bodyPr/>
                    <a:lstStyle/>
                    <a:p>
                      <a:pPr defTabSz="914400">
                        <a:defRPr sz="1800"/>
                      </a:pPr>
                      <a:r>
                        <a:rPr sz="4500">
                          <a:latin typeface="Source Sans Pro"/>
                          <a:ea typeface="Source Sans Pro"/>
                          <a:cs typeface="Source Sans Pro"/>
                          <a:sym typeface="Source Sans Pro"/>
                        </a:rPr>
                        <a:t>second</a:t>
                      </a:r>
                    </a:p>
                  </a:txBody>
                  <a:tcPr marL="50800" marR="50800" marT="50800" marB="50800" anchor="ctr" anchorCtr="0" horzOverflow="overflow">
                    <a:lnL w="50800">
                      <a:solidFill>
                        <a:srgbClr val="FFFFFF"/>
                      </a:solidFill>
                      <a:miter lim="400000"/>
                    </a:lnL>
                    <a:lnR w="50800">
                      <a:solidFill>
                        <a:srgbClr val="FFFFFF"/>
                      </a:solidFill>
                      <a:miter lim="400000"/>
                    </a:lnR>
                    <a:lnT w="50800">
                      <a:solidFill>
                        <a:srgbClr val="FFFFFF"/>
                      </a:solidFill>
                      <a:miter lim="400000"/>
                    </a:lnT>
                    <a:lnB w="50800">
                      <a:solidFill>
                        <a:srgbClr val="FFFFFF"/>
                      </a:solidFill>
                      <a:miter lim="400000"/>
                    </a:lnB>
                    <a:noFill/>
                  </a:tcPr>
                </a:tc>
                <a:tc>
                  <a:txBody>
                    <a:bodyPr/>
                    <a:lstStyle/>
                    <a:p>
                      <a:pPr defTabSz="914400">
                        <a:defRPr sz="4500">
                          <a:latin typeface="Source Sans Pro"/>
                          <a:ea typeface="Source Sans Pro"/>
                          <a:cs typeface="Source Sans Pro"/>
                          <a:sym typeface="Source Sans Pro"/>
                        </a:defRPr>
                      </a:pPr>
                    </a:p>
                  </a:txBody>
                  <a:tcPr marL="50800" marR="50800" marT="50800" marB="50800" anchor="ctr" anchorCtr="0" horzOverflow="overflow">
                    <a:lnL w="50800">
                      <a:solidFill>
                        <a:srgbClr val="FFFFFF"/>
                      </a:solidFill>
                      <a:miter lim="400000"/>
                    </a:lnL>
                    <a:lnR w="50800">
                      <a:solidFill>
                        <a:srgbClr val="FFFFFF"/>
                      </a:solidFill>
                      <a:miter lim="400000"/>
                    </a:lnR>
                    <a:lnT w="50800">
                      <a:solidFill>
                        <a:srgbClr val="FFFFFF"/>
                      </a:solidFill>
                      <a:miter lim="400000"/>
                    </a:lnT>
                    <a:lnB w="50800">
                      <a:solidFill>
                        <a:srgbClr val="FFFFFF"/>
                      </a:solidFill>
                      <a:miter lim="400000"/>
                    </a:lnB>
                    <a:noFill/>
                  </a:tcPr>
                </a:tc>
              </a:tr>
            </a:tbl>
          </a:graphicData>
        </a:graphic>
      </p:graphicFrame>
    </p:spTree>
  </p:cSld>
  <p:clrMapOvr>
    <a:masterClrMapping/>
  </p:clrMapOvr>
  <p:transition xmlns:p14="http://schemas.microsoft.com/office/powerpoint/2010/main" spd="med" advClick="1"/>
</p:sld>
</file>

<file path=ppt/slides/slide8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683" name="lubridate.png" descr="lubridate.png"/>
          <p:cNvPicPr>
            <a:picLocks noChangeAspect="1"/>
          </p:cNvPicPr>
          <p:nvPr/>
        </p:nvPicPr>
        <p:blipFill>
          <a:blip r:embed="rId2">
            <a:extLst/>
          </a:blip>
          <a:stretch>
            <a:fillRect/>
          </a:stretch>
        </p:blipFill>
        <p:spPr>
          <a:xfrm>
            <a:off x="22452291" y="11722550"/>
            <a:ext cx="1536701" cy="1780986"/>
          </a:xfrm>
          <a:prstGeom prst="rect">
            <a:avLst/>
          </a:prstGeom>
          <a:ln w="12700">
            <a:miter lim="400000"/>
          </a:ln>
        </p:spPr>
      </p:pic>
      <p:sp>
        <p:nvSpPr>
          <p:cNvPr id="684" name="Accessing components"/>
          <p:cNvSpPr txBox="1"/>
          <p:nvPr/>
        </p:nvSpPr>
        <p:spPr>
          <a:xfrm>
            <a:off x="4007752" y="274768"/>
            <a:ext cx="16368496" cy="239686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defRPr sz="10000">
                <a:latin typeface="Source Sans Pro"/>
                <a:ea typeface="Source Sans Pro"/>
                <a:cs typeface="Source Sans Pro"/>
                <a:sym typeface="Source Sans Pro"/>
              </a:defRPr>
            </a:lvl1pPr>
          </a:lstStyle>
          <a:p>
            <a:pPr/>
            <a:r>
              <a:t>Accessing components</a:t>
            </a:r>
          </a:p>
        </p:txBody>
      </p:sp>
      <p:sp>
        <p:nvSpPr>
          <p:cNvPr id="685" name="Rectangle"/>
          <p:cNvSpPr/>
          <p:nvPr/>
        </p:nvSpPr>
        <p:spPr>
          <a:xfrm>
            <a:off x="2057561" y="3083547"/>
            <a:ext cx="20268878" cy="8450257"/>
          </a:xfrm>
          <a:prstGeom prst="rect">
            <a:avLst/>
          </a:prstGeom>
          <a:solidFill>
            <a:srgbClr val="F0F2F4"/>
          </a:solidFill>
          <a:ln w="12700">
            <a:solidFill>
              <a:srgbClr val="000000"/>
            </a:solidFill>
            <a:miter lim="400000"/>
          </a:ln>
        </p:spPr>
        <p:txBody>
          <a:bodyPr lIns="50800" tIns="50800" rIns="50800" bIns="50800" anchor="ctr"/>
          <a:lstStyle/>
          <a:p>
            <a:pPr>
              <a:defRPr sz="4000">
                <a:solidFill>
                  <a:srgbClr val="FFFFFF"/>
                </a:solidFill>
                <a:effectLst>
                  <a:outerShdw sx="100000" sy="100000" kx="0" ky="0" algn="b" rotWithShape="0" blurRad="38100" dist="12700" dir="5400000">
                    <a:srgbClr val="000000">
                      <a:alpha val="50000"/>
                    </a:srgbClr>
                  </a:outerShdw>
                </a:effectLst>
              </a:defRPr>
            </a:pPr>
          </a:p>
        </p:txBody>
      </p:sp>
      <p:sp>
        <p:nvSpPr>
          <p:cNvPr id="686" name="wday(ymd(&quot;2017-01-11&quot;))…"/>
          <p:cNvSpPr txBox="1"/>
          <p:nvPr/>
        </p:nvSpPr>
        <p:spPr>
          <a:xfrm>
            <a:off x="2229122" y="3273425"/>
            <a:ext cx="19925756" cy="846295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lgn="l">
              <a:spcBef>
                <a:spcPts val="1500"/>
              </a:spcBef>
              <a:defRPr sz="4700">
                <a:solidFill>
                  <a:schemeClr val="accent1"/>
                </a:solidFill>
                <a:latin typeface="Monaco"/>
                <a:ea typeface="Monaco"/>
                <a:cs typeface="Monaco"/>
                <a:sym typeface="Monaco"/>
              </a:defRPr>
            </a:pPr>
            <a:r>
              <a:rPr>
                <a:solidFill>
                  <a:srgbClr val="000000"/>
                </a:solidFill>
              </a:rPr>
              <a:t>wday(</a:t>
            </a:r>
            <a:r>
              <a:t>ymd("2017-01-11")</a:t>
            </a:r>
            <a:r>
              <a:rPr>
                <a:solidFill>
                  <a:srgbClr val="000000"/>
                </a:solidFill>
              </a:rPr>
              <a:t>)</a:t>
            </a:r>
            <a:endParaRPr>
              <a:solidFill>
                <a:srgbClr val="53585F"/>
              </a:solidFill>
            </a:endParaRPr>
          </a:p>
          <a:p>
            <a:pPr algn="l">
              <a:spcBef>
                <a:spcPts val="2500"/>
              </a:spcBef>
              <a:defRPr sz="4700">
                <a:solidFill>
                  <a:schemeClr val="accent1"/>
                </a:solidFill>
                <a:latin typeface="Monaco"/>
                <a:ea typeface="Monaco"/>
                <a:cs typeface="Monaco"/>
                <a:sym typeface="Monaco"/>
              </a:defRPr>
            </a:pPr>
            <a:r>
              <a:rPr>
                <a:solidFill>
                  <a:srgbClr val="53585F"/>
                </a:solidFill>
              </a:rPr>
              <a:t>## 4</a:t>
            </a:r>
            <a:endParaRPr>
              <a:solidFill>
                <a:srgbClr val="53585F"/>
              </a:solidFill>
            </a:endParaRPr>
          </a:p>
          <a:p>
            <a:pPr algn="l">
              <a:spcBef>
                <a:spcPts val="1500"/>
              </a:spcBef>
              <a:defRPr sz="4700">
                <a:solidFill>
                  <a:schemeClr val="accent1"/>
                </a:solidFill>
                <a:latin typeface="Monaco"/>
                <a:ea typeface="Monaco"/>
                <a:cs typeface="Monaco"/>
                <a:sym typeface="Monaco"/>
              </a:defRPr>
            </a:pPr>
            <a:r>
              <a:rPr>
                <a:solidFill>
                  <a:srgbClr val="000000"/>
                </a:solidFill>
              </a:rPr>
              <a:t>wday(</a:t>
            </a:r>
            <a:r>
              <a:t>ymd("2017-01-11"), label = TRUE</a:t>
            </a:r>
            <a:r>
              <a:rPr>
                <a:solidFill>
                  <a:srgbClr val="000000"/>
                </a:solidFill>
              </a:rPr>
              <a:t>)</a:t>
            </a:r>
            <a:endParaRPr>
              <a:solidFill>
                <a:srgbClr val="53585F"/>
              </a:solidFill>
            </a:endParaRPr>
          </a:p>
          <a:p>
            <a:pPr algn="l">
              <a:spcBef>
                <a:spcPts val="1500"/>
              </a:spcBef>
              <a:defRPr sz="4700">
                <a:solidFill>
                  <a:schemeClr val="accent1"/>
                </a:solidFill>
                <a:latin typeface="Monaco"/>
                <a:ea typeface="Monaco"/>
                <a:cs typeface="Monaco"/>
                <a:sym typeface="Monaco"/>
              </a:defRPr>
            </a:pPr>
            <a:r>
              <a:rPr>
                <a:solidFill>
                  <a:srgbClr val="53585F"/>
                </a:solidFill>
              </a:rPr>
              <a:t>## [1] Wed</a:t>
            </a:r>
            <a:endParaRPr>
              <a:solidFill>
                <a:srgbClr val="53585F"/>
              </a:solidFill>
            </a:endParaRPr>
          </a:p>
          <a:p>
            <a:pPr algn="l">
              <a:spcBef>
                <a:spcPts val="2500"/>
              </a:spcBef>
              <a:defRPr sz="4700">
                <a:solidFill>
                  <a:schemeClr val="accent1"/>
                </a:solidFill>
                <a:latin typeface="Monaco"/>
                <a:ea typeface="Monaco"/>
                <a:cs typeface="Monaco"/>
                <a:sym typeface="Monaco"/>
              </a:defRPr>
            </a:pPr>
            <a:r>
              <a:rPr>
                <a:solidFill>
                  <a:srgbClr val="53585F"/>
                </a:solidFill>
              </a:rPr>
              <a:t>## 7 Levels: Sun &lt; Mon &lt; Tues &lt; Wed &lt; Thurs &lt; ... &lt; Sat</a:t>
            </a:r>
            <a:endParaRPr>
              <a:solidFill>
                <a:srgbClr val="53585F"/>
              </a:solidFill>
            </a:endParaRPr>
          </a:p>
          <a:p>
            <a:pPr algn="l">
              <a:spcBef>
                <a:spcPts val="1500"/>
              </a:spcBef>
              <a:defRPr sz="4700">
                <a:solidFill>
                  <a:schemeClr val="accent1"/>
                </a:solidFill>
                <a:latin typeface="Monaco"/>
                <a:ea typeface="Monaco"/>
                <a:cs typeface="Monaco"/>
                <a:sym typeface="Monaco"/>
              </a:defRPr>
            </a:pPr>
            <a:r>
              <a:rPr>
                <a:solidFill>
                  <a:srgbClr val="000000"/>
                </a:solidFill>
              </a:rPr>
              <a:t>wday(</a:t>
            </a:r>
            <a:r>
              <a:t>ymd("2017-01-11"), label = TRUE, abbr = FALSE</a:t>
            </a:r>
            <a:r>
              <a:rPr>
                <a:solidFill>
                  <a:srgbClr val="000000"/>
                </a:solidFill>
              </a:rPr>
              <a:t>)</a:t>
            </a:r>
            <a:endParaRPr>
              <a:solidFill>
                <a:srgbClr val="000000"/>
              </a:solidFill>
            </a:endParaRPr>
          </a:p>
          <a:p>
            <a:pPr algn="l">
              <a:spcBef>
                <a:spcPts val="1500"/>
              </a:spcBef>
              <a:defRPr sz="4700">
                <a:solidFill>
                  <a:srgbClr val="53585F"/>
                </a:solidFill>
                <a:latin typeface="Monaco"/>
                <a:ea typeface="Monaco"/>
                <a:cs typeface="Monaco"/>
                <a:sym typeface="Monaco"/>
              </a:defRPr>
            </a:pPr>
            <a:r>
              <a:t>## [1] Wednesday</a:t>
            </a:r>
          </a:p>
          <a:p>
            <a:pPr algn="l">
              <a:spcBef>
                <a:spcPts val="1500"/>
              </a:spcBef>
              <a:defRPr sz="4700">
                <a:solidFill>
                  <a:srgbClr val="53585F"/>
                </a:solidFill>
                <a:latin typeface="Monaco"/>
                <a:ea typeface="Monaco"/>
                <a:cs typeface="Monaco"/>
                <a:sym typeface="Monaco"/>
              </a:defRPr>
            </a:pPr>
            <a:r>
              <a:t>## 7 Levels: Sunday &lt; Monday &lt; Tuesday &lt; ... &lt; Saturday</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686">
                                            <p:txEl>
                                              <p:pRg st="2" end="2"/>
                                            </p:txEl>
                                          </p:spTgt>
                                        </p:tgtEl>
                                        <p:attrNameLst>
                                          <p:attrName>style.visibility</p:attrName>
                                        </p:attrNameLst>
                                      </p:cBhvr>
                                      <p:to>
                                        <p:strVal val="visible"/>
                                      </p:to>
                                    </p:set>
                                  </p:childTnLst>
                                </p:cTn>
                              </p:par>
                            </p:childTnLst>
                          </p:cTn>
                        </p:par>
                        <p:par>
                          <p:cTn id="7" fill="hold">
                            <p:stCondLst>
                              <p:cond delay="0"/>
                            </p:stCondLst>
                            <p:childTnLst>
                              <p:par>
                                <p:cTn id="8" presetClass="entr" nodeType="afterEffect" presetSubtype="0" presetID="1" grpId="1" fill="hold">
                                  <p:stCondLst>
                                    <p:cond delay="0"/>
                                  </p:stCondLst>
                                  <p:iterate type="el" backwards="0">
                                    <p:tmAbs val="0"/>
                                  </p:iterate>
                                  <p:childTnLst>
                                    <p:set>
                                      <p:cBhvr>
                                        <p:cTn id="9" fill="hold"/>
                                        <p:tgtEl>
                                          <p:spTgt spid="686">
                                            <p:txEl>
                                              <p:pRg st="3" end="3"/>
                                            </p:txEl>
                                          </p:spTgt>
                                        </p:tgtEl>
                                        <p:attrNameLst>
                                          <p:attrName>style.visibility</p:attrName>
                                        </p:attrNameLst>
                                      </p:cBhvr>
                                      <p:to>
                                        <p:strVal val="visible"/>
                                      </p:to>
                                    </p:set>
                                  </p:childTnLst>
                                </p:cTn>
                              </p:par>
                            </p:childTnLst>
                          </p:cTn>
                        </p:par>
                        <p:par>
                          <p:cTn id="10" fill="hold">
                            <p:stCondLst>
                              <p:cond delay="0"/>
                            </p:stCondLst>
                            <p:childTnLst>
                              <p:par>
                                <p:cTn id="11" presetClass="entr" nodeType="afterEffect" presetSubtype="0" presetID="1" grpId="1" fill="hold">
                                  <p:stCondLst>
                                    <p:cond delay="0"/>
                                  </p:stCondLst>
                                  <p:iterate type="el" backwards="0">
                                    <p:tmAbs val="0"/>
                                  </p:iterate>
                                  <p:childTnLst>
                                    <p:set>
                                      <p:cBhvr>
                                        <p:cTn id="12" fill="hold"/>
                                        <p:tgtEl>
                                          <p:spTgt spid="686">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0" presetID="1" grpId="1" fill="hold">
                                  <p:stCondLst>
                                    <p:cond delay="0"/>
                                  </p:stCondLst>
                                  <p:iterate type="el" backwards="0">
                                    <p:tmAbs val="0"/>
                                  </p:iterate>
                                  <p:childTnLst>
                                    <p:set>
                                      <p:cBhvr>
                                        <p:cTn id="16" fill="hold"/>
                                        <p:tgtEl>
                                          <p:spTgt spid="686">
                                            <p:txEl>
                                              <p:pRg st="5" end="5"/>
                                            </p:txEl>
                                          </p:spTgt>
                                        </p:tgtEl>
                                        <p:attrNameLst>
                                          <p:attrName>style.visibility</p:attrName>
                                        </p:attrNameLst>
                                      </p:cBhvr>
                                      <p:to>
                                        <p:strVal val="visible"/>
                                      </p:to>
                                    </p:set>
                                  </p:childTnLst>
                                </p:cTn>
                              </p:par>
                            </p:childTnLst>
                          </p:cTn>
                        </p:par>
                        <p:par>
                          <p:cTn id="17" fill="hold">
                            <p:stCondLst>
                              <p:cond delay="0"/>
                            </p:stCondLst>
                            <p:childTnLst>
                              <p:par>
                                <p:cTn id="18" presetClass="entr" nodeType="afterEffect" presetSubtype="0" presetID="1" grpId="1" fill="hold">
                                  <p:stCondLst>
                                    <p:cond delay="0"/>
                                  </p:stCondLst>
                                  <p:iterate type="el" backwards="0">
                                    <p:tmAbs val="0"/>
                                  </p:iterate>
                                  <p:childTnLst>
                                    <p:set>
                                      <p:cBhvr>
                                        <p:cTn id="19" fill="hold"/>
                                        <p:tgtEl>
                                          <p:spTgt spid="686">
                                            <p:txEl>
                                              <p:pRg st="6" end="6"/>
                                            </p:txEl>
                                          </p:spTgt>
                                        </p:tgtEl>
                                        <p:attrNameLst>
                                          <p:attrName>style.visibility</p:attrName>
                                        </p:attrNameLst>
                                      </p:cBhvr>
                                      <p:to>
                                        <p:strVal val="visible"/>
                                      </p:to>
                                    </p:set>
                                  </p:childTnLst>
                                </p:cTn>
                              </p:par>
                            </p:childTnLst>
                          </p:cTn>
                        </p:par>
                        <p:par>
                          <p:cTn id="20" fill="hold">
                            <p:stCondLst>
                              <p:cond delay="0"/>
                            </p:stCondLst>
                            <p:childTnLst>
                              <p:par>
                                <p:cTn id="21" presetClass="entr" nodeType="afterEffect" presetSubtype="0" presetID="1" grpId="1" fill="hold">
                                  <p:stCondLst>
                                    <p:cond delay="0"/>
                                  </p:stCondLst>
                                  <p:iterate type="el" backwards="0">
                                    <p:tmAbs val="0"/>
                                  </p:iterate>
                                  <p:childTnLst>
                                    <p:set>
                                      <p:cBhvr>
                                        <p:cTn id="22" fill="hold"/>
                                        <p:tgtEl>
                                          <p:spTgt spid="686">
                                            <p:txEl>
                                              <p:pRg st="7" end="7"/>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686" grpId="1"/>
    </p:bldLst>
  </p:timing>
</p:sld>
</file>

<file path=ppt/slides/slide8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88" name="Your Turn 6"/>
          <p:cNvSpPr txBox="1"/>
          <p:nvPr>
            <p:ph type="title" idx="4294967295"/>
          </p:nvPr>
        </p:nvSpPr>
        <p:spPr>
          <a:xfrm>
            <a:off x="4833937" y="357187"/>
            <a:ext cx="14716126" cy="3429001"/>
          </a:xfrm>
          <a:prstGeom prst="rect">
            <a:avLst/>
          </a:prstGeom>
        </p:spPr>
        <p:txBody>
          <a:bodyPr lIns="71437" tIns="71437" rIns="71437" bIns="71437"/>
          <a:lstStyle>
            <a:lvl1pPr algn="ctr" defTabSz="584200">
              <a:defRPr cap="none" sz="10000">
                <a:solidFill>
                  <a:srgbClr val="005493"/>
                </a:solidFill>
                <a:latin typeface="Source Sans Pro"/>
                <a:ea typeface="Source Sans Pro"/>
                <a:cs typeface="Source Sans Pro"/>
                <a:sym typeface="Source Sans Pro"/>
              </a:defRPr>
            </a:lvl1pPr>
          </a:lstStyle>
          <a:p>
            <a:pPr/>
            <a:r>
              <a:t>Your Turn 6</a:t>
            </a:r>
          </a:p>
        </p:txBody>
      </p:sp>
      <p:sp>
        <p:nvSpPr>
          <p:cNvPr id="689" name="Fill in the blanks to:…"/>
          <p:cNvSpPr txBox="1"/>
          <p:nvPr>
            <p:ph type="body" idx="4294967295"/>
          </p:nvPr>
        </p:nvSpPr>
        <p:spPr>
          <a:xfrm>
            <a:off x="1967655" y="3071738"/>
            <a:ext cx="20448691" cy="6878393"/>
          </a:xfrm>
          <a:prstGeom prst="rect">
            <a:avLst/>
          </a:prstGeom>
        </p:spPr>
        <p:txBody>
          <a:bodyPr lIns="71437" tIns="71437" rIns="71437" bIns="71437"/>
          <a:lstStyle/>
          <a:p>
            <a:pPr marL="0" indent="0" defTabSz="784225">
              <a:spcBef>
                <a:spcPts val="5600"/>
              </a:spcBef>
              <a:buSzTx/>
              <a:buNone/>
              <a:defRPr sz="5700">
                <a:solidFill>
                  <a:srgbClr val="005493"/>
                </a:solidFill>
                <a:latin typeface="Source Sans Pro"/>
                <a:ea typeface="Source Sans Pro"/>
                <a:cs typeface="Source Sans Pro"/>
                <a:sym typeface="Source Sans Pro"/>
              </a:defRPr>
            </a:pPr>
            <a:r>
              <a:t>Fill in the blanks to:</a:t>
            </a:r>
          </a:p>
          <a:p>
            <a:pPr marL="0" indent="0" defTabSz="784225">
              <a:spcBef>
                <a:spcPts val="5600"/>
              </a:spcBef>
              <a:buSzTx/>
              <a:buNone/>
              <a:defRPr sz="5700">
                <a:solidFill>
                  <a:srgbClr val="005493"/>
                </a:solidFill>
                <a:latin typeface="Source Sans Pro"/>
                <a:ea typeface="Source Sans Pro"/>
                <a:cs typeface="Source Sans Pro"/>
                <a:sym typeface="Source Sans Pro"/>
              </a:defRPr>
            </a:pPr>
            <a:r>
              <a:t>Extract the day of the week of each flight (as a full name) from </a:t>
            </a:r>
            <a:r>
              <a:rPr b="1"/>
              <a:t>time_hour</a:t>
            </a:r>
            <a:r>
              <a:t>. </a:t>
            </a:r>
          </a:p>
          <a:p>
            <a:pPr marL="0" indent="0" defTabSz="784225">
              <a:spcBef>
                <a:spcPts val="5600"/>
              </a:spcBef>
              <a:buSzTx/>
              <a:buNone/>
              <a:defRPr sz="5700">
                <a:solidFill>
                  <a:srgbClr val="005493"/>
                </a:solidFill>
                <a:latin typeface="Source Sans Pro"/>
                <a:ea typeface="Source Sans Pro"/>
                <a:cs typeface="Source Sans Pro"/>
                <a:sym typeface="Source Sans Pro"/>
              </a:defRPr>
            </a:pPr>
            <a:r>
              <a:t>Calculate the average </a:t>
            </a:r>
            <a:r>
              <a:rPr b="1"/>
              <a:t>arr_delay</a:t>
            </a:r>
            <a:r>
              <a:t> by day of the week.</a:t>
            </a:r>
          </a:p>
          <a:p>
            <a:pPr marL="0" indent="0" defTabSz="784225">
              <a:spcBef>
                <a:spcPts val="5600"/>
              </a:spcBef>
              <a:buSzTx/>
              <a:buNone/>
              <a:defRPr sz="5700">
                <a:solidFill>
                  <a:srgbClr val="005493"/>
                </a:solidFill>
                <a:latin typeface="Source Sans Pro"/>
                <a:ea typeface="Source Sans Pro"/>
                <a:cs typeface="Source Sans Pro"/>
                <a:sym typeface="Source Sans Pro"/>
              </a:defRPr>
            </a:pPr>
            <a:r>
              <a:t>Plot the results as a column chart (bar chart) with </a:t>
            </a:r>
            <a:r>
              <a:rPr b="1"/>
              <a:t>geom_col()</a:t>
            </a:r>
            <a:r>
              <a:t>.</a:t>
            </a:r>
          </a:p>
        </p:txBody>
      </p:sp>
      <p:pic>
        <p:nvPicPr>
          <p:cNvPr id="690" name="Timer_Black_W_10_Alarm-6.mov" descr="Timer_Black_W_10_Alarm-6.mov"/>
          <p:cNvPicPr>
            <a:picLocks noChangeAspect="0"/>
          </p:cNvPicPr>
          <p:nvPr>
            <a:videoFile r:link="rId3"/>
            <p:extLst>
              <p:ext uri="{DAA4B4D4-6D71-4841-9C94-3DE7FCFB9230}">
                <p14:media xmlns:p14="http://schemas.microsoft.com/office/powerpoint/2010/main" r:embed="rId4"/>
              </p:ext>
            </p:extLst>
          </p:nvPr>
        </p:nvPicPr>
        <p:blipFill>
          <a:blip r:embed="rId5">
            <a:extLst/>
          </a:blip>
          <a:stretch>
            <a:fillRect/>
          </a:stretch>
        </p:blipFill>
        <p:spPr>
          <a:xfrm>
            <a:off x="19088406" y="11645648"/>
            <a:ext cx="4544635" cy="1359812"/>
          </a:xfrm>
          <a:prstGeom prst="rect">
            <a:avLst/>
          </a:prstGeom>
          <a:ln w="12700">
            <a:solidFill>
              <a:srgbClr val="A6AAA9"/>
            </a:solidFill>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310000" fill="hold"/>
                                        <p:tgtEl>
                                          <p:spTgt spid="690"/>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7" fill="hold" display="0">
                  <p:stCondLst>
                    <p:cond delay="indefinite"/>
                  </p:stCondLst>
                </p:cTn>
                <p:tgtEl>
                  <p:spTgt spid="690"/>
                </p:tgtEl>
              </p:cMediaNode>
            </p:video>
            <p:seq concurrent="1" prevAc="none" nextAc="seek">
              <p:cTn id="8" evtFilter="cancelBubble" nodeType="interactiveSeq" restart="whenNotActive" fill="hold">
                <p:stCondLst>
                  <p:cond delay="0" evt="onClick">
                    <p:tgtEl>
                      <p:spTgt spid="690"/>
                    </p:tgtEl>
                  </p:cond>
                </p:stCondLst>
                <p:endSync delay="0" evt="end">
                  <p:rtn val="all"/>
                </p:endSync>
                <p:childTnLst>
                  <p:par>
                    <p:cTn id="9" fill="hold">
                      <p:stCondLst>
                        <p:cond delay="0"/>
                      </p:stCondLst>
                      <p:childTnLst>
                        <p:par>
                          <p:cTn id="10" fill="hold">
                            <p:stCondLst>
                              <p:cond delay="0"/>
                            </p:stCondLst>
                            <p:childTnLst>
                              <p:par>
                                <p:cTn id="11" presetClass="mediacall" nodeType="clickEffect" presetSubtype="0" presetID="2" fill="hold">
                                  <p:stCondLst>
                                    <p:cond delay="0"/>
                                  </p:stCondLst>
                                  <p:childTnLst>
                                    <p:cmd type="call" cmd="togglePause">
                                      <p:cBhvr>
                                        <p:cTn id="12" dur="1" fill="hold"/>
                                        <p:tgtEl>
                                          <p:spTgt spid="690"/>
                                        </p:tgtEl>
                                      </p:cBhvr>
                                    </p:cmd>
                                  </p:childTnLst>
                                </p:cTn>
                              </p:par>
                            </p:childTnLst>
                          </p:cTn>
                        </p:par>
                      </p:childTnLst>
                    </p:cTn>
                  </p:par>
                </p:childTnLst>
              </p:cTn>
              <p:nextCondLst>
                <p:cond delay="0" evt="onClick">
                  <p:tgtEl>
                    <p:spTgt spid="690"/>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694" name="lubridate.png" descr="lubridate.png"/>
          <p:cNvPicPr>
            <a:picLocks noChangeAspect="1"/>
          </p:cNvPicPr>
          <p:nvPr/>
        </p:nvPicPr>
        <p:blipFill>
          <a:blip r:embed="rId2">
            <a:extLst/>
          </a:blip>
          <a:stretch>
            <a:fillRect/>
          </a:stretch>
        </p:blipFill>
        <p:spPr>
          <a:xfrm>
            <a:off x="22452291" y="11722550"/>
            <a:ext cx="1536701" cy="1780986"/>
          </a:xfrm>
          <a:prstGeom prst="rect">
            <a:avLst/>
          </a:prstGeom>
          <a:ln w="12700">
            <a:miter lim="400000"/>
          </a:ln>
        </p:spPr>
      </p:pic>
      <p:sp>
        <p:nvSpPr>
          <p:cNvPr id="695" name="Rectangle"/>
          <p:cNvSpPr/>
          <p:nvPr/>
        </p:nvSpPr>
        <p:spPr>
          <a:xfrm>
            <a:off x="599409" y="462061"/>
            <a:ext cx="23185183" cy="7310803"/>
          </a:xfrm>
          <a:prstGeom prst="rect">
            <a:avLst/>
          </a:prstGeom>
          <a:solidFill>
            <a:srgbClr val="F0F2F4"/>
          </a:solidFill>
          <a:ln w="12700">
            <a:solidFill>
              <a:srgbClr val="000000"/>
            </a:solidFill>
            <a:miter lim="400000"/>
          </a:ln>
        </p:spPr>
        <p:txBody>
          <a:bodyPr lIns="50800" tIns="50800" rIns="50800" bIns="50800" anchor="ctr"/>
          <a:lstStyle/>
          <a:p>
            <a:pPr>
              <a:defRPr sz="4000">
                <a:solidFill>
                  <a:srgbClr val="FFFFFF"/>
                </a:solidFill>
                <a:effectLst>
                  <a:outerShdw sx="100000" sy="100000" kx="0" ky="0" algn="b" rotWithShape="0" blurRad="38100" dist="12700" dir="5400000">
                    <a:srgbClr val="000000">
                      <a:alpha val="50000"/>
                    </a:srgbClr>
                  </a:outerShdw>
                </a:effectLst>
              </a:defRPr>
            </a:pPr>
          </a:p>
        </p:txBody>
      </p:sp>
      <p:sp>
        <p:nvSpPr>
          <p:cNvPr id="696" name="flights %&gt;%…"/>
          <p:cNvSpPr txBox="1"/>
          <p:nvPr/>
        </p:nvSpPr>
        <p:spPr>
          <a:xfrm>
            <a:off x="793766" y="654737"/>
            <a:ext cx="22796467" cy="692545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lgn="l" defTabSz="514095">
              <a:spcBef>
                <a:spcPts val="1300"/>
              </a:spcBef>
              <a:defRPr sz="4400">
                <a:latin typeface="Monaco"/>
                <a:ea typeface="Monaco"/>
                <a:cs typeface="Monaco"/>
                <a:sym typeface="Monaco"/>
              </a:defRPr>
            </a:pPr>
            <a:r>
              <a:t>flights %&gt;% </a:t>
            </a:r>
          </a:p>
          <a:p>
            <a:pPr algn="l" defTabSz="514095">
              <a:spcBef>
                <a:spcPts val="1300"/>
              </a:spcBef>
              <a:defRPr sz="4400">
                <a:latin typeface="Monaco"/>
                <a:ea typeface="Monaco"/>
                <a:cs typeface="Monaco"/>
                <a:sym typeface="Monaco"/>
              </a:defRPr>
            </a:pPr>
            <a:r>
              <a:t>  mutate(weekday = wday(time_hour, label = TRUE, abbr = FALSE)) %&gt;% </a:t>
            </a:r>
          </a:p>
          <a:p>
            <a:pPr algn="l" defTabSz="514095">
              <a:spcBef>
                <a:spcPts val="1300"/>
              </a:spcBef>
              <a:defRPr sz="4400">
                <a:latin typeface="Monaco"/>
                <a:ea typeface="Monaco"/>
                <a:cs typeface="Monaco"/>
                <a:sym typeface="Monaco"/>
              </a:defRPr>
            </a:pPr>
            <a:r>
              <a:t>  group_by(weekday) %&gt;% </a:t>
            </a:r>
          </a:p>
          <a:p>
            <a:pPr algn="l" defTabSz="514095">
              <a:spcBef>
                <a:spcPts val="1300"/>
              </a:spcBef>
              <a:defRPr sz="4400">
                <a:latin typeface="Monaco"/>
                <a:ea typeface="Monaco"/>
                <a:cs typeface="Monaco"/>
                <a:sym typeface="Monaco"/>
              </a:defRPr>
            </a:pPr>
            <a:r>
              <a:t>  drop_na(arr_delay) %&gt;% </a:t>
            </a:r>
          </a:p>
          <a:p>
            <a:pPr algn="l" defTabSz="514095">
              <a:spcBef>
                <a:spcPts val="1300"/>
              </a:spcBef>
              <a:defRPr sz="4400">
                <a:latin typeface="Monaco"/>
                <a:ea typeface="Monaco"/>
                <a:cs typeface="Monaco"/>
                <a:sym typeface="Monaco"/>
              </a:defRPr>
            </a:pPr>
            <a:r>
              <a:t>  summarise(avg_delay = mean(arr_delay)) %&gt;% </a:t>
            </a:r>
          </a:p>
          <a:p>
            <a:pPr algn="l" defTabSz="514095">
              <a:spcBef>
                <a:spcPts val="1300"/>
              </a:spcBef>
              <a:defRPr sz="4400">
                <a:latin typeface="Monaco"/>
                <a:ea typeface="Monaco"/>
                <a:cs typeface="Monaco"/>
                <a:sym typeface="Monaco"/>
              </a:defRPr>
            </a:pPr>
            <a:r>
              <a:t>  ggplot() +</a:t>
            </a:r>
          </a:p>
          <a:p>
            <a:pPr algn="l" defTabSz="514095">
              <a:spcBef>
                <a:spcPts val="1300"/>
              </a:spcBef>
              <a:defRPr sz="4400">
                <a:latin typeface="Monaco"/>
                <a:ea typeface="Monaco"/>
                <a:cs typeface="Monaco"/>
                <a:sym typeface="Monaco"/>
              </a:defRPr>
            </a:pPr>
            <a:r>
              <a:t>    geom_col(mapping = aes(x = weekday, y = avg_delay))</a:t>
            </a:r>
          </a:p>
        </p:txBody>
      </p:sp>
    </p:spTree>
  </p:cSld>
  <p:clrMapOvr>
    <a:masterClrMapping/>
  </p:clrMapOvr>
  <p:transition xmlns:p14="http://schemas.microsoft.com/office/powerpoint/2010/main" spd="med" advClick="1"/>
</p:sld>
</file>

<file path=ppt/slides/slide8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698" name="Rplot.png" descr="Rplot.png"/>
          <p:cNvPicPr>
            <a:picLocks noChangeAspect="1"/>
          </p:cNvPicPr>
          <p:nvPr/>
        </p:nvPicPr>
        <p:blipFill>
          <a:blip r:embed="rId2">
            <a:extLst/>
          </a:blip>
          <a:stretch>
            <a:fillRect/>
          </a:stretch>
        </p:blipFill>
        <p:spPr>
          <a:xfrm>
            <a:off x="2328575" y="253436"/>
            <a:ext cx="19726850" cy="13209128"/>
          </a:xfrm>
          <a:prstGeom prst="rect">
            <a:avLst/>
          </a:prstGeom>
          <a:ln w="12700">
            <a:miter lim="400000"/>
          </a:ln>
        </p:spPr>
      </p:pic>
      <p:pic>
        <p:nvPicPr>
          <p:cNvPr id="699" name="lubridate.png" descr="lubridate.png"/>
          <p:cNvPicPr>
            <a:picLocks noChangeAspect="1"/>
          </p:cNvPicPr>
          <p:nvPr/>
        </p:nvPicPr>
        <p:blipFill>
          <a:blip r:embed="rId3">
            <a:extLst/>
          </a:blip>
          <a:stretch>
            <a:fillRect/>
          </a:stretch>
        </p:blipFill>
        <p:spPr>
          <a:xfrm>
            <a:off x="22452291" y="11722550"/>
            <a:ext cx="1536701" cy="1780986"/>
          </a:xfrm>
          <a:prstGeom prst="rect">
            <a:avLst/>
          </a:prstGeom>
          <a:ln w="12700">
            <a:miter lim="400000"/>
          </a:ln>
        </p:spPr>
      </p:pic>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39" name="Screen Shot 2017-08-04 at 2.44.55 PM.png" descr="Screen Shot 2017-08-04 at 2.44.55 PM.png"/>
          <p:cNvPicPr>
            <a:picLocks noChangeAspect="1"/>
          </p:cNvPicPr>
          <p:nvPr/>
        </p:nvPicPr>
        <p:blipFill>
          <a:blip r:embed="rId3">
            <a:extLst/>
          </a:blip>
          <a:srcRect l="0" t="5769" r="0" b="11569"/>
          <a:stretch>
            <a:fillRect/>
          </a:stretch>
        </p:blipFill>
        <p:spPr>
          <a:xfrm>
            <a:off x="1063387" y="4595864"/>
            <a:ext cx="22227263" cy="7691678"/>
          </a:xfrm>
          <a:prstGeom prst="rect">
            <a:avLst/>
          </a:prstGeom>
          <a:ln w="12700">
            <a:miter lim="400000"/>
          </a:ln>
        </p:spPr>
      </p:pic>
      <p:pic>
        <p:nvPicPr>
          <p:cNvPr id="240" name="R-logo.001.png" descr="R-logo.001.png"/>
          <p:cNvPicPr>
            <a:picLocks noChangeAspect="1"/>
          </p:cNvPicPr>
          <p:nvPr/>
        </p:nvPicPr>
        <p:blipFill>
          <a:blip r:embed="rId4">
            <a:extLst/>
          </a:blip>
          <a:srcRect l="3004" t="18912" r="54323" b="19729"/>
          <a:stretch>
            <a:fillRect/>
          </a:stretch>
        </p:blipFill>
        <p:spPr>
          <a:xfrm>
            <a:off x="22407841" y="11955619"/>
            <a:ext cx="1625601" cy="1314816"/>
          </a:xfrm>
          <a:prstGeom prst="rect">
            <a:avLst/>
          </a:prstGeom>
          <a:ln w="12700">
            <a:miter lim="400000"/>
          </a:ln>
        </p:spPr>
      </p:pic>
      <p:sp>
        <p:nvSpPr>
          <p:cNvPr id="241" name="Rectangle"/>
          <p:cNvSpPr/>
          <p:nvPr/>
        </p:nvSpPr>
        <p:spPr>
          <a:xfrm>
            <a:off x="1486189" y="925225"/>
            <a:ext cx="21381778" cy="3480504"/>
          </a:xfrm>
          <a:prstGeom prst="rect">
            <a:avLst/>
          </a:prstGeom>
          <a:solidFill>
            <a:srgbClr val="F0F2F4"/>
          </a:solidFill>
          <a:ln w="12700">
            <a:solidFill>
              <a:srgbClr val="000000"/>
            </a:solidFill>
            <a:miter lim="400000"/>
          </a:ln>
        </p:spPr>
        <p:txBody>
          <a:bodyPr lIns="50800" tIns="50800" rIns="50800" bIns="50800" anchor="ctr"/>
          <a:lstStyle/>
          <a:p>
            <a:pPr>
              <a:defRPr sz="4000">
                <a:solidFill>
                  <a:srgbClr val="FFFFFF"/>
                </a:solidFill>
                <a:effectLst>
                  <a:outerShdw sx="100000" sy="100000" kx="0" ky="0" algn="b" rotWithShape="0" blurRad="38100" dist="12700" dir="5400000">
                    <a:srgbClr val="000000">
                      <a:alpha val="50000"/>
                    </a:srgbClr>
                  </a:outerShdw>
                </a:effectLst>
              </a:defRPr>
            </a:pPr>
          </a:p>
        </p:txBody>
      </p:sp>
      <p:sp>
        <p:nvSpPr>
          <p:cNvPr id="242" name="flights %&gt;%…"/>
          <p:cNvSpPr txBox="1"/>
          <p:nvPr/>
        </p:nvSpPr>
        <p:spPr>
          <a:xfrm>
            <a:off x="1697331" y="1118770"/>
            <a:ext cx="21206830" cy="309341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lgn="l">
              <a:spcBef>
                <a:spcPts val="1500"/>
              </a:spcBef>
              <a:defRPr sz="5000">
                <a:solidFill>
                  <a:schemeClr val="accent1"/>
                </a:solidFill>
                <a:latin typeface="Monaco"/>
                <a:ea typeface="Monaco"/>
                <a:cs typeface="Monaco"/>
                <a:sym typeface="Monaco"/>
              </a:defRPr>
            </a:pPr>
            <a:r>
              <a:rPr>
                <a:solidFill>
                  <a:srgbClr val="000000"/>
                </a:solidFill>
              </a:rPr>
              <a:t>flights %&gt;%</a:t>
            </a:r>
            <a:endParaRPr>
              <a:solidFill>
                <a:srgbClr val="000000"/>
              </a:solidFill>
            </a:endParaRPr>
          </a:p>
          <a:p>
            <a:pPr algn="l">
              <a:spcBef>
                <a:spcPts val="1500"/>
              </a:spcBef>
              <a:defRPr sz="5000">
                <a:solidFill>
                  <a:schemeClr val="accent1"/>
                </a:solidFill>
                <a:latin typeface="Monaco"/>
                <a:ea typeface="Monaco"/>
                <a:cs typeface="Monaco"/>
                <a:sym typeface="Monaco"/>
              </a:defRPr>
            </a:pPr>
            <a:r>
              <a:rPr>
                <a:solidFill>
                  <a:srgbClr val="000000"/>
                </a:solidFill>
              </a:rPr>
              <a:t>  mutate(delayed = </a:t>
            </a:r>
            <a:r>
              <a:t>arr_delay &gt; 0</a:t>
            </a:r>
            <a:r>
              <a:rPr>
                <a:solidFill>
                  <a:srgbClr val="000000"/>
                </a:solidFill>
              </a:rPr>
              <a:t>) %&gt;%</a:t>
            </a:r>
            <a:endParaRPr>
              <a:solidFill>
                <a:srgbClr val="000000"/>
              </a:solidFill>
            </a:endParaRPr>
          </a:p>
          <a:p>
            <a:pPr algn="l">
              <a:spcBef>
                <a:spcPts val="1500"/>
              </a:spcBef>
              <a:defRPr sz="5000">
                <a:solidFill>
                  <a:schemeClr val="accent1"/>
                </a:solidFill>
                <a:latin typeface="Monaco"/>
                <a:ea typeface="Monaco"/>
                <a:cs typeface="Monaco"/>
                <a:sym typeface="Monaco"/>
              </a:defRPr>
            </a:pPr>
            <a:r>
              <a:rPr>
                <a:solidFill>
                  <a:srgbClr val="000000"/>
                </a:solidFill>
              </a:rPr>
              <a:t>  select(arr_delay, delayed)</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3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39" grpId="1"/>
    </p:bldLst>
  </p:timing>
</p:sld>
</file>

<file path=ppt/slides/slide9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01" name="Non Numeric Data in R"/>
          <p:cNvSpPr txBox="1"/>
          <p:nvPr>
            <p:ph type="title"/>
          </p:nvPr>
        </p:nvSpPr>
        <p:spPr>
          <a:prstGeom prst="rect">
            <a:avLst/>
          </a:prstGeom>
        </p:spPr>
        <p:txBody>
          <a:bodyPr/>
          <a:lstStyle/>
          <a:p>
            <a:pPr/>
            <a:r>
              <a:t>Non Numeric Data in R</a:t>
            </a:r>
          </a:p>
        </p:txBody>
      </p:sp>
      <p:sp>
        <p:nvSpPr>
          <p:cNvPr id="702" name="Logical / Boolean…"/>
          <p:cNvSpPr txBox="1"/>
          <p:nvPr>
            <p:ph type="body" idx="1"/>
          </p:nvPr>
        </p:nvSpPr>
        <p:spPr>
          <a:prstGeom prst="rect">
            <a:avLst/>
          </a:prstGeom>
        </p:spPr>
        <p:txBody>
          <a:bodyPr/>
          <a:lstStyle/>
          <a:p>
            <a:pPr/>
            <a:r>
              <a:t>Logical / Boolean</a:t>
            </a:r>
          </a:p>
          <a:p>
            <a:pPr/>
            <a:r>
              <a:t>Character / String (use the stringr package)</a:t>
            </a:r>
          </a:p>
          <a:p>
            <a:pPr/>
            <a:r>
              <a:t>Factor / Categorical</a:t>
            </a:r>
          </a:p>
          <a:p>
            <a:pPr/>
            <a:r>
              <a:t>Dates and Times (use the lubridate package)</a:t>
            </a:r>
          </a:p>
        </p:txBody>
      </p:sp>
    </p:spTree>
  </p:cSld>
  <p:clrMapOvr>
    <a:masterClrMapping/>
  </p:clrMapOvr>
  <p:transition xmlns:p14="http://schemas.microsoft.com/office/powerpoint/2010/main" spd="med" advClick="1"/>
</p:sld>
</file>

<file path=ppt/slides/slide9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706" name="Screen Shot 2020-11-16 at 5.54.30 AM.png" descr="Screen Shot 2020-11-16 at 5.54.30 AM.png"/>
          <p:cNvPicPr>
            <a:picLocks noChangeAspect="1"/>
          </p:cNvPicPr>
          <p:nvPr>
            <p:ph type="pic" idx="21"/>
          </p:nvPr>
        </p:nvPicPr>
        <p:blipFill>
          <a:blip r:embed="rId3">
            <a:extLst/>
          </a:blip>
          <a:srcRect l="0" t="849" r="0" b="8470"/>
          <a:stretch>
            <a:fillRect/>
          </a:stretch>
        </p:blipFill>
        <p:spPr>
          <a:xfrm>
            <a:off x="5325070" y="946546"/>
            <a:ext cx="13722210" cy="8304611"/>
          </a:xfrm>
          <a:prstGeom prst="rect">
            <a:avLst/>
          </a:prstGeom>
        </p:spPr>
      </p:pic>
      <p:sp>
        <p:nvSpPr>
          <p:cNvPr id="707" name="Notes Form"/>
          <p:cNvSpPr txBox="1"/>
          <p:nvPr>
            <p:ph type="title"/>
          </p:nvPr>
        </p:nvSpPr>
        <p:spPr>
          <a:prstGeom prst="rect">
            <a:avLst/>
          </a:prstGeom>
        </p:spPr>
        <p:txBody>
          <a:bodyPr/>
          <a:lstStyle/>
          <a:p>
            <a:pPr/>
            <a:r>
              <a:t>Notes Form</a:t>
            </a:r>
          </a:p>
        </p:txBody>
      </p:sp>
      <p:sp>
        <p:nvSpPr>
          <p:cNvPr id="708" name="Please Take out"/>
          <p:cNvSpPr txBox="1"/>
          <p:nvPr>
            <p:ph type="body" sz="quarter" idx="1"/>
          </p:nvPr>
        </p:nvSpPr>
        <p:spPr>
          <a:prstGeom prst="rect">
            <a:avLst/>
          </a:prstGeom>
        </p:spPr>
        <p:txBody>
          <a:bodyPr/>
          <a:lstStyle/>
          <a:p>
            <a:pPr/>
            <a:r>
              <a:t>Please Take out</a:t>
            </a:r>
          </a:p>
        </p:txBody>
      </p:sp>
    </p:spTree>
  </p:cSld>
  <p:clrMapOvr>
    <a:masterClrMapping/>
  </p:clrMapOvr>
  <p:transition xmlns:p14="http://schemas.microsoft.com/office/powerpoint/2010/main" spd="med" advClick="1"/>
</p:sld>
</file>

<file path=ppt/theme/_rels/theme1.xml.rels><?xml version="1.0" encoding="UTF-8"?>
<Relationships xmlns="http://schemas.openxmlformats.org/package/2006/relationships"><Relationship Id="rId1" Type="http://schemas.openxmlformats.org/officeDocument/2006/relationships/image" Target="../media/image2.jpeg"/></Relationships>

</file>

<file path=ppt/theme/_rels/theme2.xml.rels><?xml version="1.0" encoding="UTF-8"?>
<Relationships xmlns="http://schemas.openxmlformats.org/package/2006/relationships"><Relationship Id="rId1" Type="http://schemas.openxmlformats.org/officeDocument/2006/relationships/image" Target="../media/image2.jpeg"/></Relationships>

</file>

<file path=ppt/theme/theme1.xml><?xml version="1.0" encoding="utf-8"?>
<a:theme xmlns:a="http://schemas.openxmlformats.org/drawingml/2006/main" xmlns:r="http://schemas.openxmlformats.org/officeDocument/2006/relationships"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Neue"/>
        <a:ea typeface="Helvetica Neue"/>
        <a:cs typeface="Helvetica Neue"/>
      </a:majorFont>
      <a:minorFont>
        <a:latin typeface="Helvetica Neue"/>
        <a:ea typeface="Helvetica Neue"/>
        <a:cs typeface="Helvetica Neue"/>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sx="100000" sy="100000" kx="0" ky="0" algn="b" rotWithShape="0" blurRad="50800" dist="25400" dir="540000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25400" cap="flat">
          <a:solidFill>
            <a:srgbClr val="000000"/>
          </a:solidFill>
          <a:prstDash val="solid"/>
          <a:miter lim="400000"/>
        </a:ln>
        <a:effectLst/>
        <a:sp3d/>
      </a:spPr>
      <a:bodyPr rot="0" spcFirstLastPara="1" vertOverflow="overflow" horzOverflow="overflow" vert="horz" wrap="square" lIns="71437" tIns="71437" rIns="71437" bIns="71437"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5600" u="none" kumimoji="0" normalizeH="0">
            <a:ln>
              <a:noFill/>
            </a:ln>
            <a:solidFill>
              <a:srgbClr val="FFFFFF"/>
            </a:solidFill>
            <a:effectLst>
              <a:outerShdw sx="100000" sy="100000" kx="0" ky="0" algn="b" rotWithShape="0" blurRad="38100" dist="12700" dir="5400000">
                <a:srgbClr val="000000">
                  <a:alpha val="50000"/>
                </a:srgbClr>
              </a:outerShdw>
            </a:effectLst>
            <a:uFillTx/>
            <a:latin typeface="Gill Sans"/>
            <a:ea typeface="Gill Sans"/>
            <a:cs typeface="Gill Sans"/>
            <a:sym typeface="Gill Sans"/>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508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5800" u="none" kumimoji="0" normalizeH="0">
            <a:ln>
              <a:noFill/>
            </a:ln>
            <a:solidFill>
              <a:srgbClr val="000000"/>
            </a:solidFill>
            <a:effectLst/>
            <a:uFillTx/>
            <a:latin typeface="Gill Sans"/>
            <a:ea typeface="Gill Sans"/>
            <a:cs typeface="Gill Sans"/>
            <a:sym typeface="Gill Sans"/>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Neue"/>
        <a:ea typeface="Helvetica Neue"/>
        <a:cs typeface="Helvetica Neue"/>
      </a:majorFont>
      <a:minorFont>
        <a:latin typeface="Helvetica Neue"/>
        <a:ea typeface="Helvetica Neue"/>
        <a:cs typeface="Helvetica Neue"/>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sx="100000" sy="100000" kx="0" ky="0" algn="b" rotWithShape="0" blurRad="50800" dist="25400" dir="540000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25400" cap="flat">
          <a:solidFill>
            <a:srgbClr val="000000"/>
          </a:solidFill>
          <a:prstDash val="solid"/>
          <a:miter lim="400000"/>
        </a:ln>
        <a:effectLst/>
        <a:sp3d/>
      </a:spPr>
      <a:bodyPr rot="0" spcFirstLastPara="1" vertOverflow="overflow" horzOverflow="overflow" vert="horz" wrap="square" lIns="71437" tIns="71437" rIns="71437" bIns="71437"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5600" u="none" kumimoji="0" normalizeH="0">
            <a:ln>
              <a:noFill/>
            </a:ln>
            <a:solidFill>
              <a:srgbClr val="FFFFFF"/>
            </a:solidFill>
            <a:effectLst>
              <a:outerShdw sx="100000" sy="100000" kx="0" ky="0" algn="b" rotWithShape="0" blurRad="38100" dist="12700" dir="5400000">
                <a:srgbClr val="000000">
                  <a:alpha val="50000"/>
                </a:srgbClr>
              </a:outerShdw>
            </a:effectLst>
            <a:uFillTx/>
            <a:latin typeface="Gill Sans"/>
            <a:ea typeface="Gill Sans"/>
            <a:cs typeface="Gill Sans"/>
            <a:sym typeface="Gill Sans"/>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508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5800" u="none" kumimoji="0" normalizeH="0">
            <a:ln>
              <a:noFill/>
            </a:ln>
            <a:solidFill>
              <a:srgbClr val="000000"/>
            </a:solidFill>
            <a:effectLst/>
            <a:uFillTx/>
            <a:latin typeface="Gill Sans"/>
            <a:ea typeface="Gill Sans"/>
            <a:cs typeface="Gill Sans"/>
            <a:sym typeface="Gill Sans"/>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